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  <p:sldMasterId id="2147483700" r:id="rId2"/>
  </p:sldMasterIdLst>
  <p:notesMasterIdLst>
    <p:notesMasterId r:id="rId82"/>
  </p:notesMasterIdLst>
  <p:sldIdLst>
    <p:sldId id="475" r:id="rId3"/>
    <p:sldId id="552" r:id="rId4"/>
    <p:sldId id="476" r:id="rId5"/>
    <p:sldId id="477" r:id="rId6"/>
    <p:sldId id="478" r:id="rId7"/>
    <p:sldId id="479" r:id="rId8"/>
    <p:sldId id="480" r:id="rId9"/>
    <p:sldId id="481" r:id="rId10"/>
    <p:sldId id="482" r:id="rId11"/>
    <p:sldId id="483" r:id="rId12"/>
    <p:sldId id="484" r:id="rId13"/>
    <p:sldId id="485" r:id="rId14"/>
    <p:sldId id="486" r:id="rId15"/>
    <p:sldId id="487" r:id="rId16"/>
    <p:sldId id="488" r:id="rId17"/>
    <p:sldId id="489" r:id="rId18"/>
    <p:sldId id="490" r:id="rId19"/>
    <p:sldId id="491" r:id="rId20"/>
    <p:sldId id="492" r:id="rId21"/>
    <p:sldId id="493" r:id="rId22"/>
    <p:sldId id="494" r:id="rId23"/>
    <p:sldId id="495" r:id="rId24"/>
    <p:sldId id="496" r:id="rId25"/>
    <p:sldId id="497" r:id="rId26"/>
    <p:sldId id="498" r:id="rId27"/>
    <p:sldId id="499" r:id="rId28"/>
    <p:sldId id="500" r:id="rId29"/>
    <p:sldId id="501" r:id="rId30"/>
    <p:sldId id="502" r:id="rId31"/>
    <p:sldId id="503" r:id="rId32"/>
    <p:sldId id="504" r:id="rId33"/>
    <p:sldId id="505" r:id="rId34"/>
    <p:sldId id="553" r:id="rId35"/>
    <p:sldId id="506" r:id="rId36"/>
    <p:sldId id="507" r:id="rId37"/>
    <p:sldId id="508" r:id="rId38"/>
    <p:sldId id="509" r:id="rId39"/>
    <p:sldId id="510" r:id="rId40"/>
    <p:sldId id="511" r:id="rId41"/>
    <p:sldId id="512" r:id="rId42"/>
    <p:sldId id="513" r:id="rId43"/>
    <p:sldId id="514" r:id="rId44"/>
    <p:sldId id="515" r:id="rId45"/>
    <p:sldId id="516" r:id="rId46"/>
    <p:sldId id="517" r:id="rId47"/>
    <p:sldId id="518" r:id="rId48"/>
    <p:sldId id="519" r:id="rId49"/>
    <p:sldId id="520" r:id="rId50"/>
    <p:sldId id="521" r:id="rId51"/>
    <p:sldId id="522" r:id="rId52"/>
    <p:sldId id="523" r:id="rId53"/>
    <p:sldId id="524" r:id="rId54"/>
    <p:sldId id="525" r:id="rId55"/>
    <p:sldId id="526" r:id="rId56"/>
    <p:sldId id="527" r:id="rId57"/>
    <p:sldId id="528" r:id="rId58"/>
    <p:sldId id="529" r:id="rId59"/>
    <p:sldId id="530" r:id="rId60"/>
    <p:sldId id="531" r:id="rId61"/>
    <p:sldId id="532" r:id="rId62"/>
    <p:sldId id="533" r:id="rId63"/>
    <p:sldId id="534" r:id="rId64"/>
    <p:sldId id="535" r:id="rId65"/>
    <p:sldId id="536" r:id="rId66"/>
    <p:sldId id="537" r:id="rId67"/>
    <p:sldId id="538" r:id="rId68"/>
    <p:sldId id="539" r:id="rId69"/>
    <p:sldId id="540" r:id="rId70"/>
    <p:sldId id="541" r:id="rId71"/>
    <p:sldId id="542" r:id="rId72"/>
    <p:sldId id="543" r:id="rId73"/>
    <p:sldId id="544" r:id="rId74"/>
    <p:sldId id="545" r:id="rId75"/>
    <p:sldId id="546" r:id="rId76"/>
    <p:sldId id="547" r:id="rId77"/>
    <p:sldId id="548" r:id="rId78"/>
    <p:sldId id="549" r:id="rId79"/>
    <p:sldId id="550" r:id="rId80"/>
    <p:sldId id="551" r:id="rId81"/>
  </p:sldIdLst>
  <p:sldSz cx="9144000" cy="6858000" type="screen4x3"/>
  <p:notesSz cx="6858000" cy="914400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Arial" pitchFamily="34" charset="0"/>
      </a:defRPr>
    </a:lvl1pPr>
    <a:lvl2pPr marL="457200" algn="ctr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Arial" pitchFamily="34" charset="0"/>
      </a:defRPr>
    </a:lvl2pPr>
    <a:lvl3pPr marL="914400" algn="ctr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Arial" pitchFamily="34" charset="0"/>
      </a:defRPr>
    </a:lvl3pPr>
    <a:lvl4pPr marL="1371600" algn="ctr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Arial" pitchFamily="34" charset="0"/>
      </a:defRPr>
    </a:lvl4pPr>
    <a:lvl5pPr marL="1828800" algn="ctr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Arial" pitchFamily="34" charset="0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Arial" pitchFamily="34" charset="0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Arial" pitchFamily="34" charset="0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Arial" pitchFamily="34" charset="0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Arial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84896"/>
    <a:srgbClr val="FF6699"/>
    <a:srgbClr val="CCFFCC"/>
    <a:srgbClr val="99FFCC"/>
    <a:srgbClr val="FF00FF"/>
    <a:srgbClr val="00FF00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416" autoAdjust="0"/>
    <p:restoredTop sz="94625" autoAdjust="0"/>
  </p:normalViewPr>
  <p:slideViewPr>
    <p:cSldViewPr>
      <p:cViewPr varScale="1">
        <p:scale>
          <a:sx n="74" d="100"/>
          <a:sy n="74" d="100"/>
        </p:scale>
        <p:origin x="1194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459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76" Type="http://schemas.openxmlformats.org/officeDocument/2006/relationships/slide" Target="slides/slide74.xml"/><Relationship Id="rId84" Type="http://schemas.openxmlformats.org/officeDocument/2006/relationships/viewProps" Target="viewProp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notesMaster" Target="notesMasters/notesMaster1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>
                <a:latin typeface="Times New Roman" pitchFamily="1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 New Roman" pitchFamily="1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451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253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2253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>
                <a:latin typeface="Times New Roman" pitchFamily="1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53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 New Roman" pitchFamily="1" charset="0"/>
                <a:cs typeface="+mn-cs"/>
              </a:defRPr>
            </a:lvl1pPr>
          </a:lstStyle>
          <a:p>
            <a:pPr>
              <a:defRPr/>
            </a:pPr>
            <a:fld id="{FC6ED63E-E1BB-4EC7-A1D1-DC39C57183E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20574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765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2765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B97229D-309C-48FD-897E-CCC142EC7EB0}" type="slidenum">
              <a:rPr lang="en-US" smtClean="0">
                <a:cs typeface="Arial" pitchFamily="34" charset="0"/>
              </a:rPr>
              <a:pPr/>
              <a:t>1</a:t>
            </a:fld>
            <a:endParaRPr lang="en-US" smtClean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27540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E429B1B1-9EB9-43EA-B860-E8048C3601A3}" type="slidenum">
              <a:rPr lang="en-US" smtClean="0">
                <a:ea typeface="ヒラギノ角ゴ Pro W3" pitchFamily="-48" charset="-128"/>
              </a:rPr>
              <a:pPr/>
              <a:t>14</a:t>
            </a:fld>
            <a:endParaRPr lang="en-US" smtClean="0">
              <a:ea typeface="ヒラギノ角ゴ Pro W3" pitchFamily="-48" charset="-128"/>
            </a:endParaRPr>
          </a:p>
        </p:txBody>
      </p:sp>
      <p:sp>
        <p:nvSpPr>
          <p:cNvPr id="77827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438E3A02-5A40-4FCC-AF4B-71CE174A0E7C}" type="slidenum">
              <a:rPr lang="en-US" sz="1200"/>
              <a:pPr algn="r"/>
              <a:t>14</a:t>
            </a:fld>
            <a:endParaRPr lang="en-US" sz="1200"/>
          </a:p>
        </p:txBody>
      </p:sp>
      <p:sp>
        <p:nvSpPr>
          <p:cNvPr id="77828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 cap="flat">
            <a:solidFill>
              <a:schemeClr val="tx1"/>
            </a:solidFill>
            <a:miter lim="800000"/>
            <a:headEnd/>
            <a:tailEnd/>
          </a:ln>
        </p:spPr>
      </p:sp>
      <p:sp>
        <p:nvSpPr>
          <p:cNvPr id="77829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3794117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AEF2B50D-421B-47F1-A4CD-3FDDD21ECFF8}" type="slidenum">
              <a:rPr lang="en-US" smtClean="0">
                <a:ea typeface="ヒラギノ角ゴ Pro W3" pitchFamily="-48" charset="-128"/>
              </a:rPr>
              <a:pPr/>
              <a:t>15</a:t>
            </a:fld>
            <a:endParaRPr lang="en-US" smtClean="0">
              <a:ea typeface="ヒラギノ角ゴ Pro W3" pitchFamily="-48" charset="-128"/>
            </a:endParaRPr>
          </a:p>
        </p:txBody>
      </p:sp>
      <p:sp>
        <p:nvSpPr>
          <p:cNvPr id="78851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3686EEA3-1BEF-4963-A70E-AAAA9DC13401}" type="slidenum">
              <a:rPr lang="en-US" sz="1200"/>
              <a:pPr algn="r"/>
              <a:t>15</a:t>
            </a:fld>
            <a:endParaRPr lang="en-US" sz="1200"/>
          </a:p>
        </p:txBody>
      </p:sp>
      <p:sp>
        <p:nvSpPr>
          <p:cNvPr id="78852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 cap="flat">
            <a:solidFill>
              <a:schemeClr val="tx1"/>
            </a:solidFill>
            <a:miter lim="800000"/>
            <a:headEnd/>
            <a:tailEnd/>
          </a:ln>
        </p:spPr>
      </p:sp>
      <p:sp>
        <p:nvSpPr>
          <p:cNvPr id="78853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9477803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263837B5-73D4-4B0B-80C3-DB5EF175DEB4}" type="slidenum">
              <a:rPr lang="en-US" smtClean="0">
                <a:ea typeface="ヒラギノ角ゴ Pro W3" pitchFamily="-48" charset="-128"/>
              </a:rPr>
              <a:pPr/>
              <a:t>16</a:t>
            </a:fld>
            <a:endParaRPr lang="en-US" smtClean="0">
              <a:ea typeface="ヒラギノ角ゴ Pro W3" pitchFamily="-48" charset="-128"/>
            </a:endParaRPr>
          </a:p>
        </p:txBody>
      </p:sp>
      <p:sp>
        <p:nvSpPr>
          <p:cNvPr id="79875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19264AF0-ECAF-4376-8BC9-54FB556A5F2C}" type="slidenum">
              <a:rPr lang="en-US" sz="1200"/>
              <a:pPr algn="r"/>
              <a:t>16</a:t>
            </a:fld>
            <a:endParaRPr lang="en-US" sz="1200"/>
          </a:p>
        </p:txBody>
      </p:sp>
      <p:sp>
        <p:nvSpPr>
          <p:cNvPr id="7987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 cap="flat">
            <a:solidFill>
              <a:schemeClr val="tx1"/>
            </a:solidFill>
            <a:miter lim="800000"/>
            <a:headEnd/>
            <a:tailEnd/>
          </a:ln>
        </p:spPr>
      </p:sp>
      <p:sp>
        <p:nvSpPr>
          <p:cNvPr id="79877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664806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379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3379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D7DAFEC-0757-4544-930D-682E57293795}" type="slidenum">
              <a:rPr lang="en-US" smtClean="0">
                <a:cs typeface="Arial" pitchFamily="34" charset="0"/>
              </a:rPr>
              <a:pPr/>
              <a:t>17</a:t>
            </a:fld>
            <a:endParaRPr lang="en-US" smtClean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4108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481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3482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5E51D80-C539-42ED-A0FE-7C8F999742DF}" type="slidenum">
              <a:rPr lang="en-US" smtClean="0">
                <a:cs typeface="Arial" pitchFamily="34" charset="0"/>
              </a:rPr>
              <a:pPr/>
              <a:t>18</a:t>
            </a:fld>
            <a:endParaRPr lang="en-US" smtClean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38882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584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3584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4149623-F21C-451D-A41D-BF8F788C6DC3}" type="slidenum">
              <a:rPr lang="en-US" smtClean="0">
                <a:cs typeface="Arial" pitchFamily="34" charset="0"/>
              </a:rPr>
              <a:pPr/>
              <a:t>19</a:t>
            </a:fld>
            <a:endParaRPr lang="en-US" smtClean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34987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686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3686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0F56F7B-4E00-4B1B-B3B6-E20C01C178AA}" type="slidenum">
              <a:rPr lang="en-US" smtClean="0">
                <a:cs typeface="Arial" pitchFamily="34" charset="0"/>
              </a:rPr>
              <a:pPr/>
              <a:t>20</a:t>
            </a:fld>
            <a:endParaRPr lang="en-US" smtClean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03274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789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3789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B02072C-CC14-4AD2-9533-10878B765997}" type="slidenum">
              <a:rPr lang="en-US" smtClean="0">
                <a:cs typeface="Arial" pitchFamily="34" charset="0"/>
              </a:rPr>
              <a:pPr/>
              <a:t>21</a:t>
            </a:fld>
            <a:endParaRPr lang="en-US" smtClean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7017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891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3891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E257EA9-F4FC-4D96-9E7F-3725F9180DED}" type="slidenum">
              <a:rPr lang="en-US" smtClean="0">
                <a:cs typeface="Arial" pitchFamily="34" charset="0"/>
              </a:rPr>
              <a:pPr/>
              <a:t>25</a:t>
            </a:fld>
            <a:endParaRPr lang="en-US" smtClean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1833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993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3994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61A5E5C-4EF5-4C5E-B256-27B678B0B5ED}" type="slidenum">
              <a:rPr lang="en-US" smtClean="0">
                <a:cs typeface="Arial" pitchFamily="34" charset="0"/>
              </a:rPr>
              <a:pPr/>
              <a:t>26</a:t>
            </a:fld>
            <a:endParaRPr lang="en-US" smtClean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85784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867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2867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6EB9C04-EFAF-4886-8885-CC6B76ABE560}" type="slidenum">
              <a:rPr lang="en-US" smtClean="0">
                <a:cs typeface="Arial" pitchFamily="34" charset="0"/>
              </a:rPr>
              <a:pPr/>
              <a:t>5</a:t>
            </a:fld>
            <a:endParaRPr lang="en-US" smtClean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734374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096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4096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C540EB7-00D7-4ADE-8170-D30925795158}" type="slidenum">
              <a:rPr lang="en-US" smtClean="0">
                <a:cs typeface="Arial" pitchFamily="34" charset="0"/>
              </a:rPr>
              <a:pPr/>
              <a:t>27</a:t>
            </a:fld>
            <a:endParaRPr lang="en-US" smtClean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228727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198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419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406F7CB-87C6-4D1D-97E8-253A53BA9054}" type="slidenum">
              <a:rPr lang="en-US" smtClean="0">
                <a:cs typeface="Arial" pitchFamily="34" charset="0"/>
              </a:rPr>
              <a:pPr/>
              <a:t>29</a:t>
            </a:fld>
            <a:endParaRPr lang="en-US" smtClean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231659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301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4301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0ACEB32-F285-4CF6-B045-3704333D3412}" type="slidenum">
              <a:rPr lang="en-US" smtClean="0">
                <a:cs typeface="Arial" pitchFamily="34" charset="0"/>
              </a:rPr>
              <a:pPr/>
              <a:t>30</a:t>
            </a:fld>
            <a:endParaRPr lang="en-US" smtClean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221320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403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4403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C3937DA-BB94-4B24-9865-DF516CC4575A}" type="slidenum">
              <a:rPr lang="en-US" smtClean="0">
                <a:cs typeface="Arial" pitchFamily="34" charset="0"/>
              </a:rPr>
              <a:pPr/>
              <a:t>31</a:t>
            </a:fld>
            <a:endParaRPr lang="en-US" smtClean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60094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505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4506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E3A4E31-64FD-495A-82BB-8D8083D07802}" type="slidenum">
              <a:rPr lang="en-US" smtClean="0">
                <a:cs typeface="Arial" pitchFamily="34" charset="0"/>
              </a:rPr>
              <a:pPr/>
              <a:t>32</a:t>
            </a:fld>
            <a:endParaRPr lang="en-US" smtClean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550390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608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4608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D730CA7-1488-47A8-8FB5-C546DC79EDB6}" type="slidenum">
              <a:rPr lang="en-US" smtClean="0">
                <a:cs typeface="Arial" pitchFamily="34" charset="0"/>
              </a:rPr>
              <a:pPr/>
              <a:t>34</a:t>
            </a:fld>
            <a:endParaRPr lang="en-US" smtClean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034056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710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471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7E332E3-6B4A-401E-862F-6C6E5AFBE930}" type="slidenum">
              <a:rPr lang="en-US" smtClean="0">
                <a:cs typeface="Arial" pitchFamily="34" charset="0"/>
              </a:rPr>
              <a:pPr/>
              <a:t>36</a:t>
            </a:fld>
            <a:endParaRPr lang="en-US" smtClean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169590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813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481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BC67D9F-142C-45B8-9DB9-295380DA7501}" type="slidenum">
              <a:rPr lang="en-US" smtClean="0">
                <a:cs typeface="Arial" pitchFamily="34" charset="0"/>
              </a:rPr>
              <a:pPr/>
              <a:t>38</a:t>
            </a:fld>
            <a:endParaRPr lang="en-US" smtClean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35632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969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2970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0CB269A-1298-4AD2-AF0B-7976FC1EBDA8}" type="slidenum">
              <a:rPr lang="en-US" smtClean="0">
                <a:cs typeface="Arial" pitchFamily="34" charset="0"/>
              </a:rPr>
              <a:pPr/>
              <a:t>6</a:t>
            </a:fld>
            <a:endParaRPr lang="en-US" smtClean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62797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072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3072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D7B2B97-F899-4909-98AB-8A27124B42DC}" type="slidenum">
              <a:rPr lang="en-US" smtClean="0">
                <a:cs typeface="Arial" pitchFamily="34" charset="0"/>
              </a:rPr>
              <a:pPr/>
              <a:t>8</a:t>
            </a:fld>
            <a:endParaRPr lang="en-US" smtClean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87399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174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3174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E5804B4-BB07-4D22-902A-333B488A9B99}" type="slidenum">
              <a:rPr lang="en-US" smtClean="0">
                <a:cs typeface="Arial" pitchFamily="34" charset="0"/>
              </a:rPr>
              <a:pPr/>
              <a:t>9</a:t>
            </a:fld>
            <a:endParaRPr lang="en-US" smtClean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17947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277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327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FC364AC-10A8-4369-9A56-976F681BDFEB}" type="slidenum">
              <a:rPr lang="en-US" smtClean="0">
                <a:cs typeface="Arial" pitchFamily="34" charset="0"/>
              </a:rPr>
              <a:pPr/>
              <a:t>10</a:t>
            </a:fld>
            <a:endParaRPr lang="en-US" smtClean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75708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DCEC8812-081A-4FC1-992A-C20F32264792}" type="slidenum">
              <a:rPr lang="en-US" smtClean="0">
                <a:ea typeface="ヒラギノ角ゴ Pro W3" pitchFamily="-48" charset="-128"/>
              </a:rPr>
              <a:pPr/>
              <a:t>11</a:t>
            </a:fld>
            <a:endParaRPr lang="en-US" smtClean="0">
              <a:ea typeface="ヒラギノ角ゴ Pro W3" pitchFamily="-48" charset="-128"/>
            </a:endParaRPr>
          </a:p>
        </p:txBody>
      </p:sp>
      <p:sp>
        <p:nvSpPr>
          <p:cNvPr id="74755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15F58693-22F3-435C-B4EA-382C54B0B848}" type="slidenum">
              <a:rPr lang="en-US" sz="1200"/>
              <a:pPr algn="r"/>
              <a:t>11</a:t>
            </a:fld>
            <a:endParaRPr lang="en-US" sz="1200"/>
          </a:p>
        </p:txBody>
      </p:sp>
      <p:sp>
        <p:nvSpPr>
          <p:cNvPr id="7475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 cap="flat">
            <a:solidFill>
              <a:schemeClr val="tx1"/>
            </a:solidFill>
            <a:miter lim="800000"/>
            <a:headEnd/>
            <a:tailEnd/>
          </a:ln>
        </p:spPr>
      </p:sp>
      <p:sp>
        <p:nvSpPr>
          <p:cNvPr id="74757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6094819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773098F0-BCD9-49C1-B689-E45155B484C5}" type="slidenum">
              <a:rPr lang="en-US" smtClean="0">
                <a:ea typeface="ヒラギノ角ゴ Pro W3" pitchFamily="-48" charset="-128"/>
              </a:rPr>
              <a:pPr/>
              <a:t>12</a:t>
            </a:fld>
            <a:endParaRPr lang="en-US" smtClean="0">
              <a:ea typeface="ヒラギノ角ゴ Pro W3" pitchFamily="-48" charset="-128"/>
            </a:endParaRPr>
          </a:p>
        </p:txBody>
      </p:sp>
      <p:sp>
        <p:nvSpPr>
          <p:cNvPr id="75779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BDEAB559-108D-4FA8-9FE9-65E91C1FB9E8}" type="slidenum">
              <a:rPr lang="en-US" sz="1200"/>
              <a:pPr algn="r"/>
              <a:t>12</a:t>
            </a:fld>
            <a:endParaRPr lang="en-US" sz="1200"/>
          </a:p>
        </p:txBody>
      </p:sp>
      <p:sp>
        <p:nvSpPr>
          <p:cNvPr id="7578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 cap="flat">
            <a:solidFill>
              <a:schemeClr val="tx1"/>
            </a:solidFill>
            <a:miter lim="800000"/>
            <a:headEnd/>
            <a:tailEnd/>
          </a:ln>
        </p:spPr>
      </p:sp>
      <p:sp>
        <p:nvSpPr>
          <p:cNvPr id="75781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7378461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46C2C6E4-862F-4EDC-979F-88D1BE5B055A}" type="slidenum">
              <a:rPr lang="en-US" smtClean="0">
                <a:ea typeface="ヒラギノ角ゴ Pro W3" pitchFamily="-48" charset="-128"/>
              </a:rPr>
              <a:pPr/>
              <a:t>13</a:t>
            </a:fld>
            <a:endParaRPr lang="en-US" smtClean="0">
              <a:ea typeface="ヒラギノ角ゴ Pro W3" pitchFamily="-48" charset="-128"/>
            </a:endParaRPr>
          </a:p>
        </p:txBody>
      </p:sp>
      <p:sp>
        <p:nvSpPr>
          <p:cNvPr id="76803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CDB2659A-2EBF-4335-A868-76DAB839F0ED}" type="slidenum">
              <a:rPr lang="en-US" sz="1200"/>
              <a:pPr algn="r"/>
              <a:t>13</a:t>
            </a:fld>
            <a:endParaRPr lang="en-US" sz="1200"/>
          </a:p>
        </p:txBody>
      </p:sp>
      <p:sp>
        <p:nvSpPr>
          <p:cNvPr id="7680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 cap="flat">
            <a:solidFill>
              <a:schemeClr val="tx1"/>
            </a:solidFill>
            <a:miter lim="800000"/>
            <a:headEnd/>
            <a:tailEnd/>
          </a:ln>
        </p:spPr>
      </p:sp>
      <p:sp>
        <p:nvSpPr>
          <p:cNvPr id="76805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8754321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rgbClr val="CCFF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3"/>
          <p:cNvSpPr>
            <a:spLocks noChangeArrowheads="1"/>
          </p:cNvSpPr>
          <p:nvPr/>
        </p:nvSpPr>
        <p:spPr bwMode="auto">
          <a:xfrm flipH="1">
            <a:off x="0" y="1524000"/>
            <a:ext cx="9144000" cy="152400"/>
          </a:xfrm>
          <a:prstGeom prst="homePlate">
            <a:avLst>
              <a:gd name="adj" fmla="val 0"/>
            </a:avLst>
          </a:prstGeom>
          <a:gradFill rotWithShape="1">
            <a:gsLst>
              <a:gs pos="0">
                <a:schemeClr val="tx1"/>
              </a:gs>
              <a:gs pos="100000">
                <a:schemeClr val="tx1">
                  <a:gamma/>
                  <a:tint val="76078"/>
                  <a:invGamma/>
                </a:scheme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3" name="Text Box 9"/>
          <p:cNvSpPr txBox="1">
            <a:spLocks noChangeArrowheads="1"/>
          </p:cNvSpPr>
          <p:nvPr userDrawn="1"/>
        </p:nvSpPr>
        <p:spPr bwMode="auto">
          <a:xfrm>
            <a:off x="1828800" y="2057400"/>
            <a:ext cx="5486400" cy="3195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defRPr/>
            </a:pPr>
            <a:r>
              <a:rPr lang="en-US" b="1">
                <a:latin typeface="Arial" pitchFamily="34" charset="0"/>
                <a:cs typeface="+mn-cs"/>
              </a:rPr>
              <a:t>Starting Out with Java: </a:t>
            </a:r>
            <a:br>
              <a:rPr lang="en-US" b="1">
                <a:latin typeface="Arial" pitchFamily="34" charset="0"/>
                <a:cs typeface="+mn-cs"/>
              </a:rPr>
            </a:br>
            <a:r>
              <a:rPr lang="en-US" b="1">
                <a:latin typeface="Arial" pitchFamily="34" charset="0"/>
                <a:cs typeface="+mn-cs"/>
              </a:rPr>
              <a:t>From Control Structures through Objects</a:t>
            </a:r>
            <a:br>
              <a:rPr lang="en-US" b="1">
                <a:latin typeface="Arial" pitchFamily="34" charset="0"/>
                <a:cs typeface="+mn-cs"/>
              </a:rPr>
            </a:br>
            <a:endParaRPr lang="en-US" b="1">
              <a:latin typeface="Arial" pitchFamily="34" charset="0"/>
              <a:cs typeface="+mn-cs"/>
            </a:endParaRPr>
          </a:p>
          <a:p>
            <a:pPr>
              <a:defRPr/>
            </a:pPr>
            <a:r>
              <a:rPr lang="en-US" b="1">
                <a:latin typeface="Arial" pitchFamily="34" charset="0"/>
                <a:cs typeface="+mn-cs"/>
              </a:rPr>
              <a:t>Fifth Edition</a:t>
            </a:r>
          </a:p>
          <a:p>
            <a:pPr>
              <a:defRPr/>
            </a:pPr>
            <a:endParaRPr lang="en-US" b="1">
              <a:latin typeface="Arial" pitchFamily="34" charset="0"/>
              <a:cs typeface="+mn-cs"/>
            </a:endParaRPr>
          </a:p>
          <a:p>
            <a:pPr>
              <a:defRPr/>
            </a:pPr>
            <a:r>
              <a:rPr lang="en-US" b="1">
                <a:latin typeface="Arial" pitchFamily="34" charset="0"/>
                <a:cs typeface="+mn-cs"/>
              </a:rPr>
              <a:t>by Tony Gaddis</a:t>
            </a:r>
          </a:p>
          <a:p>
            <a:pPr>
              <a:spcBef>
                <a:spcPct val="50000"/>
              </a:spcBef>
              <a:defRPr/>
            </a:pPr>
            <a:endParaRPr lang="en-US">
              <a:latin typeface="Arial" pitchFamily="34" charset="0"/>
              <a:cs typeface="+mn-cs"/>
            </a:endParaRPr>
          </a:p>
        </p:txBody>
      </p:sp>
      <p:pic>
        <p:nvPicPr>
          <p:cNvPr id="4" name="Picture 10" descr="DG_Bar_Blue_USLetter_RGB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6248400"/>
            <a:ext cx="91440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1-</a:t>
            </a:r>
            <a:fld id="{04FF19F3-C27A-438B-A779-8407EC8D212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62750" y="303213"/>
            <a:ext cx="2152650" cy="586898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303213"/>
            <a:ext cx="6305550" cy="586898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1-</a:t>
            </a:r>
            <a:fld id="{BD3D4487-F3E7-4AB8-BF9B-4AC0DB3F9F0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chart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772400" cy="914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hart Placeholder 2"/>
          <p:cNvSpPr>
            <a:spLocks noGrp="1"/>
          </p:cNvSpPr>
          <p:nvPr>
            <p:ph type="chart" idx="1"/>
          </p:nvPr>
        </p:nvSpPr>
        <p:spPr>
          <a:xfrm>
            <a:off x="685800" y="1371600"/>
            <a:ext cx="7772400" cy="4724400"/>
          </a:xfrm>
        </p:spPr>
        <p:txBody>
          <a:bodyPr/>
          <a:lstStyle/>
          <a:p>
            <a:pPr lvl="0"/>
            <a:endParaRPr lang="en-US" noProof="0" smtClean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Data Structures Using Java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4BB3C8B-4058-4423-B332-DBA21AFA17E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3064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66EF2B-A985-4677-90B1-AAF09D44D0FF}" type="datetimeFigureOut">
              <a:rPr lang="en-US"/>
              <a:pPr>
                <a:defRPr/>
              </a:pPr>
              <a:t>7/31/2018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4DDC54A-972A-4621-8747-587CFCCEFC0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97168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>
            <a:spLocks noChangeArrowheads="1"/>
          </p:cNvSpPr>
          <p:nvPr userDrawn="1"/>
        </p:nvSpPr>
        <p:spPr bwMode="auto">
          <a:xfrm>
            <a:off x="457200" y="1676400"/>
            <a:ext cx="3581400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9pPr>
          </a:lstStyle>
          <a:p>
            <a:pPr>
              <a:defRPr/>
            </a:pPr>
            <a:r>
              <a:rPr lang="en-US" altLang="en-US" sz="6000" b="1" dirty="0" smtClean="0">
                <a:solidFill>
                  <a:srgbClr val="4B760B"/>
                </a:solidFill>
                <a:latin typeface="Tw Cen MT" panose="020B0602020104020603" pitchFamily="34" charset="0"/>
              </a:rPr>
              <a:t>Module 19</a:t>
            </a:r>
          </a:p>
        </p:txBody>
      </p:sp>
      <p:sp>
        <p:nvSpPr>
          <p:cNvPr id="3" name="Text Box 13"/>
          <p:cNvSpPr txBox="1">
            <a:spLocks noChangeArrowheads="1"/>
          </p:cNvSpPr>
          <p:nvPr userDrawn="1"/>
        </p:nvSpPr>
        <p:spPr bwMode="auto">
          <a:xfrm>
            <a:off x="685800" y="2590800"/>
            <a:ext cx="30480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altLang="en-US" sz="3600" b="1" dirty="0" smtClean="0">
                <a:solidFill>
                  <a:srgbClr val="000000"/>
                </a:solidFill>
                <a:latin typeface="Tw Cen MT" pitchFamily="34" charset="0"/>
              </a:rPr>
              <a:t>Recursion</a:t>
            </a:r>
          </a:p>
        </p:txBody>
      </p:sp>
      <p:pic>
        <p:nvPicPr>
          <p:cNvPr id="5" name="Picture 4" descr="http://hepm-highered.pearsoned.com/mdb/bigcovers/7/0134038177_i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2788" y="685800"/>
            <a:ext cx="3898900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3818022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rgbClr val="9A4C25"/>
              </a:buClr>
              <a:defRPr/>
            </a:lvl1pPr>
            <a:lvl2pPr>
              <a:buClr>
                <a:srgbClr val="9A4C25"/>
              </a:buClr>
              <a:defRPr/>
            </a:lvl2pPr>
            <a:lvl3pPr>
              <a:buClr>
                <a:srgbClr val="9A4C25"/>
              </a:buClr>
              <a:defRPr/>
            </a:lvl3pPr>
            <a:lvl4pPr>
              <a:buClr>
                <a:srgbClr val="9A4C25"/>
              </a:buClr>
              <a:defRPr/>
            </a:lvl4pPr>
            <a:lvl5pPr>
              <a:buClr>
                <a:srgbClr val="9A4C25"/>
              </a:buClr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>
                <a:solidFill>
                  <a:srgbClr val="000000"/>
                </a:solidFill>
              </a:rPr>
              <a:t>1-</a:t>
            </a:r>
            <a:fld id="{28048078-70A1-46EB-B56F-45B4C5782604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75398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>
                <a:solidFill>
                  <a:srgbClr val="000000"/>
                </a:solidFill>
              </a:rPr>
              <a:t>1-</a:t>
            </a:r>
            <a:fld id="{456DF4D7-3917-482C-94D4-A2BDF391FEE8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64282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600200"/>
            <a:ext cx="4070350" cy="457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27550" y="1600200"/>
            <a:ext cx="4071938" cy="457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>
                <a:solidFill>
                  <a:srgbClr val="000000"/>
                </a:solidFill>
              </a:rPr>
              <a:t>1-</a:t>
            </a:r>
            <a:fld id="{AD2092B4-D109-407D-9C4B-FCA98D5205C6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082215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3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>
                <a:solidFill>
                  <a:srgbClr val="000000"/>
                </a:solidFill>
              </a:rPr>
              <a:t>1-</a:t>
            </a:r>
            <a:fld id="{2658F693-28DD-40DB-9675-D002322616ED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939781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>
                <a:solidFill>
                  <a:srgbClr val="000000"/>
                </a:solidFill>
              </a:rPr>
              <a:t>1-</a:t>
            </a:r>
            <a:fld id="{E634135F-6B09-476E-962A-C6408616BB8C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33996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1-</a:t>
            </a:r>
            <a:fld id="{7E178DDB-7C6F-4044-B19D-63B1F3E4DE6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>
                <a:solidFill>
                  <a:srgbClr val="000000"/>
                </a:solidFill>
              </a:rPr>
              <a:t>1-</a:t>
            </a:r>
            <a:fld id="{713C83D7-F914-42C5-B047-00A8A6FE6144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548365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>
                <a:solidFill>
                  <a:srgbClr val="000000"/>
                </a:solidFill>
              </a:rPr>
              <a:t>1-</a:t>
            </a:r>
            <a:fld id="{F2994320-3A5C-4D51-9CCE-3FDAA321CE8E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409689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>
                <a:solidFill>
                  <a:srgbClr val="000000"/>
                </a:solidFill>
              </a:rPr>
              <a:t>1-</a:t>
            </a:r>
            <a:fld id="{385561C2-3875-4A13-9F30-720F5D18FB0F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608291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>
                <a:solidFill>
                  <a:srgbClr val="000000"/>
                </a:solidFill>
              </a:rPr>
              <a:t>1-</a:t>
            </a:r>
            <a:fld id="{7E891737-5186-4363-A46B-4A146B82529F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421832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62750" y="303213"/>
            <a:ext cx="2152650" cy="586898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303213"/>
            <a:ext cx="6305550" cy="586898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>
                <a:solidFill>
                  <a:srgbClr val="000000"/>
                </a:solidFill>
              </a:rPr>
              <a:t>1-</a:t>
            </a:r>
            <a:fld id="{6A9467D9-E3A9-48A0-BEA2-9664BA90E401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1340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1-</a:t>
            </a:r>
            <a:fld id="{FC5B3037-3DDB-4BB4-8092-B1357F14F00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600200"/>
            <a:ext cx="4070350" cy="457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27550" y="1600200"/>
            <a:ext cx="4071938" cy="457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1-</a:t>
            </a:r>
            <a:fld id="{31E4C668-81BD-4E37-90AE-60CFBC1E410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3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1-</a:t>
            </a:r>
            <a:fld id="{68A2423B-038F-4E6E-A77F-671D7760389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1-</a:t>
            </a:r>
            <a:fld id="{4520BA7B-5316-4DAA-A42E-EE21600FB91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1-</a:t>
            </a:r>
            <a:fld id="{2C2916C2-DEA5-4E84-8506-E77BEC9E83A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1-</a:t>
            </a:r>
            <a:fld id="{10BA8BF2-F480-40DC-8740-577CE1C0BDF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1-</a:t>
            </a:r>
            <a:fld id="{FFA0F7ED-0DC9-455B-9313-C9A0499D601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AutoShape 2"/>
          <p:cNvSpPr>
            <a:spLocks noChangeArrowheads="1"/>
          </p:cNvSpPr>
          <p:nvPr userDrawn="1"/>
        </p:nvSpPr>
        <p:spPr bwMode="auto">
          <a:xfrm flipH="1">
            <a:off x="-1588" y="-9525"/>
            <a:ext cx="9140826" cy="2133600"/>
          </a:xfrm>
          <a:prstGeom prst="homePlate">
            <a:avLst>
              <a:gd name="adj" fmla="val 0"/>
            </a:avLst>
          </a:prstGeom>
          <a:gradFill rotWithShape="1">
            <a:gsLst>
              <a:gs pos="0">
                <a:srgbClr val="CCFFCC"/>
              </a:gs>
              <a:gs pos="100000">
                <a:srgbClr val="CCFFCC">
                  <a:gamma/>
                  <a:tint val="0"/>
                  <a:invGamma/>
                </a:srgb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129027" name="Rectangle 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866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 smtClean="0">
                <a:latin typeface="+mj-lt"/>
                <a:cs typeface="+mn-cs"/>
              </a:defRPr>
            </a:lvl1pPr>
          </a:lstStyle>
          <a:p>
            <a:pPr>
              <a:defRPr/>
            </a:pPr>
            <a:r>
              <a:rPr lang="en-US"/>
              <a:t>1-</a:t>
            </a:r>
            <a:fld id="{5923EB6A-7CCF-4F66-BBF4-D94094B18A5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29028" name="Rectangle 4"/>
          <p:cNvSpPr>
            <a:spLocks noChangeArrowheads="1"/>
          </p:cNvSpPr>
          <p:nvPr/>
        </p:nvSpPr>
        <p:spPr bwMode="auto">
          <a:xfrm>
            <a:off x="228600" y="6324600"/>
            <a:ext cx="55626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l" eaLnBrk="0" hangingPunct="0">
              <a:spcBef>
                <a:spcPct val="50000"/>
              </a:spcBef>
              <a:defRPr/>
            </a:pPr>
            <a:r>
              <a:rPr lang="en-US" sz="1200">
                <a:solidFill>
                  <a:srgbClr val="000000"/>
                </a:solidFill>
                <a:latin typeface=" Arial"/>
                <a:cs typeface="+mn-cs"/>
              </a:rPr>
              <a:t>©</a:t>
            </a:r>
            <a:r>
              <a:rPr lang="en-US" sz="1200" smtClean="0">
                <a:solidFill>
                  <a:srgbClr val="000000"/>
                </a:solidFill>
                <a:latin typeface=" Arial"/>
                <a:cs typeface="+mn-cs"/>
              </a:rPr>
              <a:t>2016 </a:t>
            </a:r>
            <a:r>
              <a:rPr lang="en-US" sz="1200" dirty="0">
                <a:solidFill>
                  <a:srgbClr val="000000"/>
                </a:solidFill>
                <a:latin typeface=" Arial"/>
                <a:cs typeface="+mn-cs"/>
              </a:rPr>
              <a:t>Pearson Education, Inc. Upper Saddle River, NJ. All Rights Reserved.</a:t>
            </a:r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304800" y="303213"/>
            <a:ext cx="8610600" cy="992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304800" y="1600200"/>
            <a:ext cx="8294688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29031" name="Rectangle 7"/>
          <p:cNvSpPr>
            <a:spLocks noChangeArrowheads="1"/>
          </p:cNvSpPr>
          <p:nvPr userDrawn="1"/>
        </p:nvSpPr>
        <p:spPr bwMode="auto">
          <a:xfrm>
            <a:off x="0" y="23495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defRPr/>
            </a:pPr>
            <a:endParaRPr lang="en-US"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712" r:id="rId12"/>
    <p:sldLayoutId id="2147483713" r:id="rId13"/>
  </p:sldLayoutIdLst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itchFamily="34" charset="0"/>
          <a:cs typeface="Arial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itchFamily="34" charset="0"/>
          <a:cs typeface="Arial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itchFamily="34" charset="0"/>
          <a:cs typeface="Arial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itchFamily="34" charset="0"/>
          <a:cs typeface="Arial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itchFamily="34" charset="0"/>
          <a:cs typeface="Arial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itchFamily="34" charset="0"/>
          <a:cs typeface="Arial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itchFamily="34" charset="0"/>
          <a:cs typeface="Arial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itchFamily="34" charset="0"/>
          <a:cs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D885E3"/>
        </a:buClr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D885E3"/>
        </a:buClr>
        <a:buChar char="–"/>
        <a:defRPr sz="2800">
          <a:solidFill>
            <a:schemeClr val="tx1"/>
          </a:solidFill>
          <a:latin typeface="+mn-lt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D885E3"/>
        </a:buClr>
        <a:buChar char="•"/>
        <a:defRPr sz="2400">
          <a:solidFill>
            <a:schemeClr val="tx1"/>
          </a:solidFill>
          <a:latin typeface="+mn-lt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D885E3"/>
        </a:buClr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D885E3"/>
        </a:buClr>
        <a:buChar char="»"/>
        <a:defRPr sz="2000">
          <a:solidFill>
            <a:schemeClr val="tx1"/>
          </a:solidFill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rgbClr val="D885E3"/>
        </a:buClr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rgbClr val="D885E3"/>
        </a:buClr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rgbClr val="D885E3"/>
        </a:buClr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rgbClr val="D885E3"/>
        </a:buClr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7" name="Rectangle 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866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altLang="en-US">
                <a:solidFill>
                  <a:srgbClr val="000000"/>
                </a:solidFill>
              </a:rPr>
              <a:t>1-</a:t>
            </a:r>
            <a:fld id="{6B9DE9DB-CCF4-450E-A0A4-7314FF3F5E88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28" name="Rectangle 4"/>
          <p:cNvSpPr>
            <a:spLocks noChangeArrowheads="1"/>
          </p:cNvSpPr>
          <p:nvPr/>
        </p:nvSpPr>
        <p:spPr bwMode="auto">
          <a:xfrm>
            <a:off x="228600" y="6324600"/>
            <a:ext cx="55626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algn="l">
              <a:spcBef>
                <a:spcPct val="50000"/>
              </a:spcBef>
              <a:defRPr/>
            </a:pPr>
            <a:r>
              <a:rPr lang="en-US" altLang="en-US" sz="1200" dirty="0" smtClean="0">
                <a:solidFill>
                  <a:srgbClr val="000000"/>
                </a:solidFill>
                <a:latin typeface=" Arial"/>
              </a:rPr>
              <a:t>©2016 Pearson Education, Inc. Upper Saddle River, NJ. All Rights Reserved.</a:t>
            </a:r>
          </a:p>
        </p:txBody>
      </p:sp>
      <p:sp>
        <p:nvSpPr>
          <p:cNvPr id="2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304800" y="303213"/>
            <a:ext cx="8610600" cy="992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9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304800" y="1600200"/>
            <a:ext cx="8294688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1031" name="Rectangle 7"/>
          <p:cNvSpPr>
            <a:spLocks noChangeArrowheads="1"/>
          </p:cNvSpPr>
          <p:nvPr userDrawn="1"/>
        </p:nvSpPr>
        <p:spPr bwMode="auto">
          <a:xfrm>
            <a:off x="0" y="23495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>
              <a:defRPr/>
            </a:pPr>
            <a:endParaRPr lang="en-US" altLang="en-US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06754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</p:sldLayoutIdLst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>
          <a:solidFill>
            <a:srgbClr val="4B760B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>
          <a:solidFill>
            <a:srgbClr val="4B760B"/>
          </a:solidFill>
          <a:latin typeface="Arial" pitchFamily="34" charset="0"/>
          <a:cs typeface="Arial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>
          <a:solidFill>
            <a:srgbClr val="4B760B"/>
          </a:solidFill>
          <a:latin typeface="Arial" pitchFamily="34" charset="0"/>
          <a:cs typeface="Arial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>
          <a:solidFill>
            <a:srgbClr val="4B760B"/>
          </a:solidFill>
          <a:latin typeface="Arial" pitchFamily="34" charset="0"/>
          <a:cs typeface="Arial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>
          <a:solidFill>
            <a:srgbClr val="4B760B"/>
          </a:solidFill>
          <a:latin typeface="Arial" pitchFamily="34" charset="0"/>
          <a:cs typeface="Arial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itchFamily="34" charset="0"/>
          <a:cs typeface="Arial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itchFamily="34" charset="0"/>
          <a:cs typeface="Arial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itchFamily="34" charset="0"/>
          <a:cs typeface="Arial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itchFamily="34" charset="0"/>
          <a:cs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4B760B"/>
        </a:buClr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4B760B"/>
        </a:buClr>
        <a:buChar char="–"/>
        <a:defRPr sz="2800">
          <a:solidFill>
            <a:schemeClr val="tx1"/>
          </a:solidFill>
          <a:latin typeface="+mn-lt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4B760B"/>
        </a:buClr>
        <a:buChar char="•"/>
        <a:defRPr sz="2400">
          <a:solidFill>
            <a:schemeClr val="tx1"/>
          </a:solidFill>
          <a:latin typeface="+mn-lt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4B760B"/>
        </a:buClr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4B760B"/>
        </a:buClr>
        <a:buChar char="»"/>
        <a:defRPr sz="2000">
          <a:solidFill>
            <a:schemeClr val="tx1"/>
          </a:solidFill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rgbClr val="D885E3"/>
        </a:buClr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rgbClr val="D885E3"/>
        </a:buClr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rgbClr val="D885E3"/>
        </a:buClr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rgbClr val="D885E3"/>
        </a:buClr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wmf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FibNumbers.java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GCDdemo.java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RecursiveBinarySearch.java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anoi.java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4" Type="http://schemas.openxmlformats.org/officeDocument/2006/relationships/hyperlink" Target="HanoiDemo.java" TargetMode="Externa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gEw8xpb1aRA" TargetMode="External"/><Relationship Id="rId2" Type="http://schemas.openxmlformats.org/officeDocument/2006/relationships/hyperlink" Target="http://www.maniacworld.com/mandelbrot-set-video.html" TargetMode="External"/><Relationship Id="rId1" Type="http://schemas.openxmlformats.org/officeDocument/2006/relationships/slideLayout" Target="../slideLayouts/slideLayout4.xml"/><Relationship Id="rId5" Type="http://schemas.openxmlformats.org/officeDocument/2006/relationships/hyperlink" Target="http://www.fractal-animation.net/ufvp.html" TargetMode="External"/><Relationship Id="rId4" Type="http://schemas.openxmlformats.org/officeDocument/2006/relationships/hyperlink" Target="http://www.youtube.com/watch?v=34zPvmNXTYQ&amp;feature=related" TargetMode="Externa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wmf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Module 19 Topics</a:t>
            </a:r>
          </a:p>
        </p:txBody>
      </p:sp>
      <p:sp>
        <p:nvSpPr>
          <p:cNvPr id="4100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81000" y="1447800"/>
            <a:ext cx="8382000" cy="47244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dirty="0" smtClean="0"/>
              <a:t>Module 19 discusses the following main topics:</a:t>
            </a:r>
          </a:p>
          <a:p>
            <a:pPr lvl="1" eaLnBrk="1" hangingPunct="1"/>
            <a:r>
              <a:rPr lang="en-US" dirty="0" smtClean="0"/>
              <a:t>16.1 Introduction to Recursion</a:t>
            </a:r>
          </a:p>
          <a:p>
            <a:pPr lvl="1" eaLnBrk="1" hangingPunct="1"/>
            <a:r>
              <a:rPr lang="en-US" dirty="0" smtClean="0"/>
              <a:t>16.2 Solving Problems with Recursion</a:t>
            </a:r>
          </a:p>
          <a:p>
            <a:pPr lvl="1" eaLnBrk="1" hangingPunct="1"/>
            <a:r>
              <a:rPr lang="en-US" dirty="0" smtClean="0"/>
              <a:t>16.3 Examples of Recursive Methods</a:t>
            </a:r>
          </a:p>
          <a:p>
            <a:pPr lvl="1" eaLnBrk="1" hangingPunct="1"/>
            <a:r>
              <a:rPr lang="en-US" dirty="0" smtClean="0"/>
              <a:t>16.4 A Recursive Binary Search Method</a:t>
            </a:r>
          </a:p>
          <a:p>
            <a:pPr lvl="1" eaLnBrk="1" hangingPunct="1"/>
            <a:r>
              <a:rPr lang="en-US" dirty="0" smtClean="0"/>
              <a:t>16.5 The Towers of Hanoi</a:t>
            </a:r>
          </a:p>
          <a:p>
            <a:pPr lvl="1" eaLnBrk="1" hangingPunct="1"/>
            <a:r>
              <a:rPr lang="en-US" dirty="0" smtClean="0"/>
              <a:t>Implementations of recursion</a:t>
            </a:r>
          </a:p>
          <a:p>
            <a:pPr lvl="2" eaLnBrk="1" hangingPunct="1"/>
            <a:r>
              <a:rPr lang="en-US" dirty="0" smtClean="0"/>
              <a:t>Maze traversal</a:t>
            </a:r>
          </a:p>
          <a:p>
            <a:pPr lvl="2" eaLnBrk="1" hangingPunct="1"/>
            <a:r>
              <a:rPr lang="en-US" dirty="0" smtClean="0"/>
              <a:t>fractals</a:t>
            </a:r>
          </a:p>
        </p:txBody>
      </p:sp>
    </p:spTree>
    <p:extLst>
      <p:ext uri="{BB962C8B-B14F-4D97-AF65-F5344CB8AC3E}">
        <p14:creationId xmlns:p14="http://schemas.microsoft.com/office/powerpoint/2010/main" val="3274801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04800" y="304800"/>
            <a:ext cx="8077200" cy="914400"/>
          </a:xfrm>
        </p:spPr>
        <p:txBody>
          <a:bodyPr/>
          <a:lstStyle/>
          <a:p>
            <a:pPr eaLnBrk="1" hangingPunct="1"/>
            <a:r>
              <a:rPr lang="en-US" smtClean="0"/>
              <a:t>Solving Problems With Recursion</a:t>
            </a:r>
          </a:p>
        </p:txBody>
      </p:sp>
      <p:sp>
        <p:nvSpPr>
          <p:cNvPr id="9220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04800" y="1371600"/>
            <a:ext cx="8458200" cy="4724400"/>
          </a:xfrm>
        </p:spPr>
        <p:txBody>
          <a:bodyPr/>
          <a:lstStyle/>
          <a:p>
            <a:pPr eaLnBrk="1" hangingPunct="1"/>
            <a:r>
              <a:rPr lang="en-US" sz="2800" dirty="0" smtClean="0"/>
              <a:t>Recursive solutions repetitively:</a:t>
            </a:r>
          </a:p>
          <a:p>
            <a:pPr lvl="2" eaLnBrk="1" hangingPunct="1"/>
            <a:r>
              <a:rPr lang="en-US" sz="2000" dirty="0" smtClean="0">
                <a:solidFill>
                  <a:srgbClr val="FF0000"/>
                </a:solidFill>
              </a:rPr>
              <a:t>allocate memory </a:t>
            </a:r>
            <a:r>
              <a:rPr lang="en-US" sz="2000" dirty="0" smtClean="0"/>
              <a:t>for parameters and local variables, and</a:t>
            </a:r>
          </a:p>
          <a:p>
            <a:pPr lvl="2" eaLnBrk="1" hangingPunct="1"/>
            <a:r>
              <a:rPr lang="en-US" sz="2000" dirty="0" smtClean="0">
                <a:solidFill>
                  <a:srgbClr val="FF0000"/>
                </a:solidFill>
              </a:rPr>
              <a:t>store the address </a:t>
            </a:r>
            <a:r>
              <a:rPr lang="en-US" sz="2000" dirty="0" smtClean="0"/>
              <a:t>of where control returns after the method terminates.</a:t>
            </a:r>
          </a:p>
          <a:p>
            <a:pPr eaLnBrk="1" hangingPunct="1"/>
            <a:r>
              <a:rPr lang="en-US" sz="2800" dirty="0" smtClean="0"/>
              <a:t>These actions are called </a:t>
            </a:r>
            <a:r>
              <a:rPr lang="en-US" sz="2800" i="1" dirty="0" smtClean="0">
                <a:solidFill>
                  <a:srgbClr val="FF0000"/>
                </a:solidFill>
              </a:rPr>
              <a:t>overhead</a:t>
            </a:r>
            <a:r>
              <a:rPr lang="en-US" sz="2800" dirty="0" smtClean="0"/>
              <a:t> and take place with each method call.</a:t>
            </a:r>
          </a:p>
          <a:p>
            <a:pPr eaLnBrk="1" hangingPunct="1"/>
            <a:r>
              <a:rPr lang="en-US" sz="2800" dirty="0" smtClean="0"/>
              <a:t>This overhead does not occur with a loop.</a:t>
            </a:r>
          </a:p>
          <a:p>
            <a:pPr eaLnBrk="1" hangingPunct="1"/>
            <a:r>
              <a:rPr lang="en-US" sz="2800" dirty="0" smtClean="0">
                <a:solidFill>
                  <a:srgbClr val="FF0000"/>
                </a:solidFill>
              </a:rPr>
              <a:t>Some</a:t>
            </a:r>
            <a:r>
              <a:rPr lang="en-US" sz="2800" dirty="0" smtClean="0"/>
              <a:t> repetitive problems are more </a:t>
            </a:r>
            <a:r>
              <a:rPr lang="en-US" sz="2800" dirty="0" smtClean="0">
                <a:solidFill>
                  <a:srgbClr val="FF0000"/>
                </a:solidFill>
              </a:rPr>
              <a:t>easily solved </a:t>
            </a:r>
            <a:r>
              <a:rPr lang="en-US" sz="2800" dirty="0" smtClean="0"/>
              <a:t>with </a:t>
            </a:r>
            <a:r>
              <a:rPr lang="en-US" sz="2800" dirty="0" smtClean="0">
                <a:solidFill>
                  <a:srgbClr val="FF0000"/>
                </a:solidFill>
              </a:rPr>
              <a:t>recursion</a:t>
            </a:r>
            <a:r>
              <a:rPr lang="en-US" sz="2800" dirty="0" smtClean="0"/>
              <a:t> than with iteration.</a:t>
            </a:r>
          </a:p>
          <a:p>
            <a:pPr lvl="1" eaLnBrk="1" hangingPunct="1"/>
            <a:r>
              <a:rPr lang="en-US" sz="2400" dirty="0" smtClean="0"/>
              <a:t>Iterative algorithms might execute faster; however,</a:t>
            </a:r>
          </a:p>
          <a:p>
            <a:pPr lvl="1" eaLnBrk="1" hangingPunct="1"/>
            <a:r>
              <a:rPr lang="en-US" sz="2400" dirty="0" smtClean="0"/>
              <a:t>a recursive algorithm might be designed faster.</a:t>
            </a:r>
          </a:p>
        </p:txBody>
      </p:sp>
    </p:spTree>
    <p:extLst>
      <p:ext uri="{BB962C8B-B14F-4D97-AF65-F5344CB8AC3E}">
        <p14:creationId xmlns:p14="http://schemas.microsoft.com/office/powerpoint/2010/main" val="2634869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ChangeArrowheads="1"/>
          </p:cNvSpPr>
          <p:nvPr/>
        </p:nvSpPr>
        <p:spPr bwMode="auto">
          <a:xfrm>
            <a:off x="3363913" y="4959350"/>
            <a:ext cx="2044700" cy="1511300"/>
          </a:xfrm>
          <a:prstGeom prst="rect">
            <a:avLst/>
          </a:prstGeom>
          <a:solidFill>
            <a:srgbClr val="CCFF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1747" name="Rectangle 3"/>
          <p:cNvSpPr>
            <a:spLocks noChangeArrowheads="1"/>
          </p:cNvSpPr>
          <p:nvPr/>
        </p:nvSpPr>
        <p:spPr bwMode="auto">
          <a:xfrm>
            <a:off x="1436688" y="1676400"/>
            <a:ext cx="4283075" cy="48019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>
            <a:spAutoFit/>
          </a:bodyPr>
          <a:lstStyle/>
          <a:p>
            <a:pPr algn="l"/>
            <a:endParaRPr lang="en-US" altLang="en-US" sz="1800" b="1" dirty="0">
              <a:latin typeface="Arial" pitchFamily="34" charset="0"/>
            </a:endParaRPr>
          </a:p>
          <a:p>
            <a:pPr algn="l"/>
            <a:endParaRPr lang="en-US" altLang="en-US" sz="1800" b="1" dirty="0">
              <a:latin typeface="Arial" pitchFamily="34" charset="0"/>
            </a:endParaRPr>
          </a:p>
          <a:p>
            <a:pPr algn="l"/>
            <a:endParaRPr lang="en-US" altLang="en-US" sz="1800" b="1" dirty="0">
              <a:latin typeface="Arial" pitchFamily="34" charset="0"/>
            </a:endParaRPr>
          </a:p>
          <a:p>
            <a:pPr algn="l"/>
            <a:endParaRPr lang="en-US" altLang="en-US" sz="1800" b="1" dirty="0">
              <a:latin typeface="Arial" pitchFamily="34" charset="0"/>
            </a:endParaRPr>
          </a:p>
          <a:p>
            <a:pPr algn="l"/>
            <a:endParaRPr lang="en-US" altLang="en-US" sz="1800" b="1" dirty="0">
              <a:latin typeface="Arial" pitchFamily="34" charset="0"/>
            </a:endParaRPr>
          </a:p>
          <a:p>
            <a:pPr algn="l"/>
            <a:endParaRPr lang="en-US" altLang="en-US" sz="1800" b="1" dirty="0">
              <a:latin typeface="Arial" pitchFamily="34" charset="0"/>
            </a:endParaRPr>
          </a:p>
          <a:p>
            <a:pPr algn="l"/>
            <a:r>
              <a:rPr lang="en-US" altLang="en-US" sz="1800" b="1" dirty="0">
                <a:latin typeface="Arial" pitchFamily="34" charset="0"/>
              </a:rPr>
              <a:t>             </a:t>
            </a:r>
          </a:p>
          <a:p>
            <a:pPr algn="l"/>
            <a:endParaRPr lang="en-US" altLang="en-US" sz="1800" b="1" dirty="0">
              <a:latin typeface="Arial" pitchFamily="34" charset="0"/>
            </a:endParaRPr>
          </a:p>
          <a:p>
            <a:pPr algn="l"/>
            <a:endParaRPr lang="en-US" altLang="en-US" sz="1800" b="1" dirty="0">
              <a:latin typeface="Arial" pitchFamily="34" charset="0"/>
            </a:endParaRPr>
          </a:p>
          <a:p>
            <a:pPr algn="l"/>
            <a:endParaRPr lang="en-US" altLang="en-US" sz="1800" b="1" dirty="0">
              <a:latin typeface="Arial" pitchFamily="34" charset="0"/>
            </a:endParaRPr>
          </a:p>
          <a:p>
            <a:pPr algn="l"/>
            <a:endParaRPr lang="en-US" altLang="en-US" sz="1800" b="1" dirty="0">
              <a:latin typeface="Arial" pitchFamily="34" charset="0"/>
            </a:endParaRPr>
          </a:p>
          <a:p>
            <a:pPr algn="l"/>
            <a:endParaRPr lang="en-US" altLang="en-US" sz="1800" b="1" dirty="0">
              <a:latin typeface="Arial" pitchFamily="34" charset="0"/>
            </a:endParaRPr>
          </a:p>
          <a:p>
            <a:pPr algn="l"/>
            <a:r>
              <a:rPr lang="en-US" altLang="en-US" sz="1800" b="1" dirty="0">
                <a:latin typeface="Arial" pitchFamily="34" charset="0"/>
              </a:rPr>
              <a:t>     Return value              ?</a:t>
            </a:r>
          </a:p>
          <a:p>
            <a:pPr algn="l"/>
            <a:r>
              <a:rPr lang="en-US" altLang="en-US" sz="1800" b="1" dirty="0">
                <a:latin typeface="Arial" pitchFamily="34" charset="0"/>
              </a:rPr>
              <a:t>                 result              ?</a:t>
            </a:r>
          </a:p>
          <a:p>
            <a:pPr algn="l"/>
            <a:r>
              <a:rPr lang="en-US" altLang="en-US" sz="1800" b="1" dirty="0">
                <a:latin typeface="Arial" pitchFamily="34" charset="0"/>
              </a:rPr>
              <a:t>                         b              2</a:t>
            </a:r>
          </a:p>
          <a:p>
            <a:pPr algn="l"/>
            <a:r>
              <a:rPr lang="en-US" altLang="en-US" sz="1800" b="1" dirty="0">
                <a:latin typeface="Arial" pitchFamily="34" charset="0"/>
              </a:rPr>
              <a:t>                         a              5</a:t>
            </a:r>
          </a:p>
          <a:p>
            <a:pPr algn="l"/>
            <a:r>
              <a:rPr lang="en-US" altLang="en-US" sz="1800" b="1" dirty="0">
                <a:latin typeface="Arial" pitchFamily="34" charset="0"/>
              </a:rPr>
              <a:t>Return Address          100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3360738" y="4953000"/>
            <a:ext cx="2054225" cy="1162050"/>
            <a:chOff x="1826" y="3120"/>
            <a:chExt cx="1294" cy="732"/>
          </a:xfrm>
        </p:grpSpPr>
        <p:sp>
          <p:nvSpPr>
            <p:cNvPr id="31757" name="Line 5"/>
            <p:cNvSpPr>
              <a:spLocks noChangeShapeType="1"/>
            </p:cNvSpPr>
            <p:nvPr/>
          </p:nvSpPr>
          <p:spPr bwMode="auto">
            <a:xfrm>
              <a:off x="1826" y="3852"/>
              <a:ext cx="129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758" name="Line 6"/>
            <p:cNvSpPr>
              <a:spLocks noChangeShapeType="1"/>
            </p:cNvSpPr>
            <p:nvPr/>
          </p:nvSpPr>
          <p:spPr bwMode="auto">
            <a:xfrm>
              <a:off x="1826" y="3669"/>
              <a:ext cx="129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759" name="Line 7"/>
            <p:cNvSpPr>
              <a:spLocks noChangeShapeType="1"/>
            </p:cNvSpPr>
            <p:nvPr/>
          </p:nvSpPr>
          <p:spPr bwMode="auto">
            <a:xfrm>
              <a:off x="1826" y="3486"/>
              <a:ext cx="129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760" name="Line 8"/>
            <p:cNvSpPr>
              <a:spLocks noChangeShapeType="1"/>
            </p:cNvSpPr>
            <p:nvPr/>
          </p:nvSpPr>
          <p:spPr bwMode="auto">
            <a:xfrm>
              <a:off x="1826" y="3303"/>
              <a:ext cx="129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761" name="Line 9"/>
            <p:cNvSpPr>
              <a:spLocks noChangeShapeType="1"/>
            </p:cNvSpPr>
            <p:nvPr/>
          </p:nvSpPr>
          <p:spPr bwMode="auto">
            <a:xfrm>
              <a:off x="1826" y="3120"/>
              <a:ext cx="1294" cy="0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1749" name="Rectangle 10"/>
          <p:cNvSpPr>
            <a:spLocks noGrp="1" noChangeArrowheads="1"/>
          </p:cNvSpPr>
          <p:nvPr>
            <p:ph type="title" idx="4294967295"/>
          </p:nvPr>
        </p:nvSpPr>
        <p:spPr>
          <a:xfrm>
            <a:off x="914400" y="152400"/>
            <a:ext cx="7696200" cy="1066800"/>
          </a:xfrm>
          <a:noFill/>
        </p:spPr>
        <p:txBody>
          <a:bodyPr lIns="92075" tIns="46038" rIns="92075" bIns="46038" anchor="b"/>
          <a:lstStyle/>
          <a:p>
            <a:pPr eaLnBrk="1" hangingPunct="1"/>
            <a:r>
              <a:rPr lang="en-US" altLang="en-US" sz="2800" dirty="0" smtClean="0"/>
              <a:t>Activation Records on Stack</a:t>
            </a:r>
            <a:br>
              <a:rPr lang="en-US" altLang="en-US" sz="2800" dirty="0" smtClean="0"/>
            </a:br>
            <a:r>
              <a:rPr lang="en-US" altLang="en-US" sz="800" dirty="0" smtClean="0"/>
              <a:t/>
            </a:r>
            <a:br>
              <a:rPr lang="en-US" altLang="en-US" sz="800" dirty="0" smtClean="0"/>
            </a:br>
            <a:r>
              <a:rPr lang="en-US" altLang="en-US" sz="1800" dirty="0" smtClean="0">
                <a:latin typeface="Courier New" pitchFamily="49" charset="0"/>
              </a:rPr>
              <a:t>x = </a:t>
            </a:r>
            <a:r>
              <a:rPr lang="en-US" altLang="en-US" sz="1800" dirty="0" err="1" smtClean="0">
                <a:latin typeface="Courier New" pitchFamily="49" charset="0"/>
              </a:rPr>
              <a:t>func</a:t>
            </a:r>
            <a:r>
              <a:rPr lang="en-US" altLang="en-US" sz="1800" dirty="0" smtClean="0">
                <a:latin typeface="Courier New" pitchFamily="49" charset="0"/>
              </a:rPr>
              <a:t>(5, 2);      </a:t>
            </a:r>
            <a:r>
              <a:rPr lang="en-US" altLang="en-US" sz="1800" dirty="0" smtClean="0"/>
              <a:t>// original call at instruction 100</a:t>
            </a:r>
            <a:r>
              <a:rPr lang="en-US" altLang="en-US" sz="3200" dirty="0" smtClean="0">
                <a:latin typeface="Courier New" pitchFamily="49" charset="0"/>
              </a:rPr>
              <a:t> </a:t>
            </a:r>
          </a:p>
        </p:txBody>
      </p:sp>
      <p:sp>
        <p:nvSpPr>
          <p:cNvPr id="31750" name="Line 11"/>
          <p:cNvSpPr>
            <a:spLocks noChangeShapeType="1"/>
          </p:cNvSpPr>
          <p:nvPr/>
        </p:nvSpPr>
        <p:spPr bwMode="auto">
          <a:xfrm>
            <a:off x="5414963" y="1831975"/>
            <a:ext cx="0" cy="46450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1751" name="Line 12"/>
          <p:cNvSpPr>
            <a:spLocks noChangeShapeType="1"/>
          </p:cNvSpPr>
          <p:nvPr/>
        </p:nvSpPr>
        <p:spPr bwMode="auto">
          <a:xfrm>
            <a:off x="3357563" y="1755775"/>
            <a:ext cx="0" cy="47212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3" name="Group 13"/>
          <p:cNvGrpSpPr>
            <a:grpSpLocks/>
          </p:cNvGrpSpPr>
          <p:nvPr/>
        </p:nvGrpSpPr>
        <p:grpSpPr bwMode="auto">
          <a:xfrm>
            <a:off x="5568950" y="5053013"/>
            <a:ext cx="760413" cy="1422400"/>
            <a:chOff x="3217" y="3183"/>
            <a:chExt cx="479" cy="896"/>
          </a:xfrm>
        </p:grpSpPr>
        <p:sp>
          <p:nvSpPr>
            <p:cNvPr id="31755" name="Line 14"/>
            <p:cNvSpPr>
              <a:spLocks noChangeShapeType="1"/>
            </p:cNvSpPr>
            <p:nvPr/>
          </p:nvSpPr>
          <p:spPr bwMode="auto">
            <a:xfrm flipV="1">
              <a:off x="3217" y="3632"/>
              <a:ext cx="478" cy="447"/>
            </a:xfrm>
            <a:prstGeom prst="line">
              <a:avLst/>
            </a:prstGeom>
            <a:noFill/>
            <a:ln w="28575">
              <a:solidFill>
                <a:srgbClr val="99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756" name="Line 15"/>
            <p:cNvSpPr>
              <a:spLocks noChangeShapeType="1"/>
            </p:cNvSpPr>
            <p:nvPr/>
          </p:nvSpPr>
          <p:spPr bwMode="auto">
            <a:xfrm>
              <a:off x="3218" y="3183"/>
              <a:ext cx="478" cy="448"/>
            </a:xfrm>
            <a:prstGeom prst="line">
              <a:avLst/>
            </a:prstGeom>
            <a:noFill/>
            <a:ln w="28575">
              <a:solidFill>
                <a:srgbClr val="99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1753" name="Rectangle 16"/>
          <p:cNvSpPr>
            <a:spLocks noChangeArrowheads="1"/>
          </p:cNvSpPr>
          <p:nvPr/>
        </p:nvSpPr>
        <p:spPr bwMode="auto">
          <a:xfrm>
            <a:off x="6313488" y="5040313"/>
            <a:ext cx="2573012" cy="13240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2075" tIns="46038" rIns="92075" bIns="46038">
            <a:spAutoFit/>
          </a:bodyPr>
          <a:lstStyle/>
          <a:p>
            <a:pPr algn="l"/>
            <a:r>
              <a:rPr lang="en-US" altLang="en-US" sz="2000" b="1" dirty="0">
                <a:solidFill>
                  <a:srgbClr val="990033"/>
                </a:solidFill>
              </a:rPr>
              <a:t>original call </a:t>
            </a:r>
          </a:p>
          <a:p>
            <a:pPr algn="l"/>
            <a:r>
              <a:rPr lang="en-US" altLang="en-US" sz="2000" b="1" dirty="0">
                <a:solidFill>
                  <a:srgbClr val="990033"/>
                </a:solidFill>
              </a:rPr>
              <a:t>at instruction 100 </a:t>
            </a:r>
          </a:p>
          <a:p>
            <a:pPr algn="l"/>
            <a:r>
              <a:rPr lang="en-US" altLang="en-US" sz="2000" b="1" dirty="0">
                <a:solidFill>
                  <a:srgbClr val="990033"/>
                </a:solidFill>
              </a:rPr>
              <a:t>pushes on this record </a:t>
            </a:r>
          </a:p>
          <a:p>
            <a:pPr algn="l"/>
            <a:r>
              <a:rPr lang="en-US" altLang="en-US" sz="2000" b="1" dirty="0">
                <a:solidFill>
                  <a:srgbClr val="990033"/>
                </a:solidFill>
              </a:rPr>
              <a:t>for </a:t>
            </a:r>
            <a:r>
              <a:rPr lang="en-US" altLang="en-US" sz="2000" b="1" dirty="0" err="1">
                <a:solidFill>
                  <a:srgbClr val="990033"/>
                </a:solidFill>
              </a:rPr>
              <a:t>func</a:t>
            </a:r>
            <a:r>
              <a:rPr lang="en-US" altLang="en-US" sz="2000" b="1" dirty="0">
                <a:solidFill>
                  <a:srgbClr val="990033"/>
                </a:solidFill>
              </a:rPr>
              <a:t>(5,2)</a:t>
            </a:r>
          </a:p>
        </p:txBody>
      </p:sp>
      <p:sp>
        <p:nvSpPr>
          <p:cNvPr id="18" name="Rectangle 3"/>
          <p:cNvSpPr txBox="1">
            <a:spLocks noChangeArrowheads="1"/>
          </p:cNvSpPr>
          <p:nvPr/>
        </p:nvSpPr>
        <p:spPr bwMode="auto">
          <a:xfrm>
            <a:off x="0" y="1295400"/>
            <a:ext cx="4114800" cy="312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l" defTabSz="457200">
              <a:buFont typeface="Times" charset="0"/>
              <a:buNone/>
              <a:defRPr/>
            </a:pPr>
            <a:r>
              <a:rPr lang="en-US" altLang="en-US" sz="1400" dirty="0">
                <a:latin typeface="Courier New" pitchFamily="49" charset="0"/>
                <a:cs typeface="ＭＳ Ｐゴシック" pitchFamily="-107" charset="-128"/>
              </a:rPr>
              <a:t>public static </a:t>
            </a:r>
            <a:r>
              <a:rPr lang="en-US" altLang="en-US" sz="1400" dirty="0" err="1">
                <a:latin typeface="Courier New" pitchFamily="49" charset="0"/>
                <a:cs typeface="ＭＳ Ｐゴシック" pitchFamily="-107" charset="-128"/>
              </a:rPr>
              <a:t>int</a:t>
            </a:r>
            <a:r>
              <a:rPr lang="en-US" altLang="en-US" sz="1400" dirty="0">
                <a:latin typeface="Courier New" pitchFamily="49" charset="0"/>
                <a:cs typeface="ＭＳ Ｐゴシック" pitchFamily="-107" charset="-128"/>
              </a:rPr>
              <a:t> </a:t>
            </a:r>
            <a:r>
              <a:rPr lang="en-US" altLang="en-US" sz="1400" dirty="0" err="1">
                <a:latin typeface="Courier New" pitchFamily="49" charset="0"/>
                <a:cs typeface="ＭＳ Ｐゴシック" pitchFamily="-107" charset="-128"/>
              </a:rPr>
              <a:t>func</a:t>
            </a:r>
            <a:r>
              <a:rPr lang="en-US" altLang="en-US" sz="1400" dirty="0">
                <a:latin typeface="Courier New" pitchFamily="49" charset="0"/>
                <a:cs typeface="ＭＳ Ｐゴシック" pitchFamily="-107" charset="-128"/>
              </a:rPr>
              <a:t>(</a:t>
            </a:r>
            <a:r>
              <a:rPr lang="en-US" altLang="en-US" sz="1400" dirty="0" err="1">
                <a:latin typeface="Courier New" pitchFamily="49" charset="0"/>
                <a:cs typeface="ＭＳ Ｐゴシック" pitchFamily="-107" charset="-128"/>
              </a:rPr>
              <a:t>int</a:t>
            </a:r>
            <a:r>
              <a:rPr lang="en-US" altLang="en-US" sz="1400" dirty="0">
                <a:latin typeface="Courier New" pitchFamily="49" charset="0"/>
                <a:cs typeface="ＭＳ Ｐゴシック" pitchFamily="-107" charset="-128"/>
              </a:rPr>
              <a:t> a, </a:t>
            </a:r>
            <a:r>
              <a:rPr lang="en-US" altLang="en-US" sz="1400" dirty="0" err="1">
                <a:latin typeface="Courier New" pitchFamily="49" charset="0"/>
                <a:cs typeface="ＭＳ Ｐゴシック" pitchFamily="-107" charset="-128"/>
              </a:rPr>
              <a:t>int</a:t>
            </a:r>
            <a:r>
              <a:rPr lang="en-US" altLang="en-US" sz="1400" dirty="0">
                <a:latin typeface="Courier New" pitchFamily="49" charset="0"/>
                <a:cs typeface="ＭＳ Ｐゴシック" pitchFamily="-107" charset="-128"/>
              </a:rPr>
              <a:t> b) </a:t>
            </a:r>
            <a:r>
              <a:rPr lang="en-US" altLang="en-US" sz="1400" dirty="0">
                <a:solidFill>
                  <a:schemeClr val="tx2"/>
                </a:solidFill>
                <a:latin typeface="Courier New" pitchFamily="49" charset="0"/>
                <a:cs typeface="ＭＳ Ｐゴシック" pitchFamily="-107" charset="-128"/>
              </a:rPr>
              <a:t>		</a:t>
            </a:r>
            <a:endParaRPr lang="en-US" altLang="en-US" sz="1400" dirty="0">
              <a:latin typeface="Courier New" pitchFamily="49" charset="0"/>
              <a:cs typeface="ＭＳ Ｐゴシック" pitchFamily="-107" charset="-128"/>
            </a:endParaRPr>
          </a:p>
          <a:p>
            <a:pPr marL="342900" indent="-342900" algn="l" defTabSz="457200">
              <a:buFont typeface="Times" charset="0"/>
              <a:buNone/>
              <a:defRPr/>
            </a:pPr>
            <a:r>
              <a:rPr lang="en-US" altLang="en-US" sz="1400" dirty="0">
                <a:latin typeface="Courier New" pitchFamily="49" charset="0"/>
                <a:cs typeface="ＭＳ Ｐゴシック" pitchFamily="-107" charset="-128"/>
              </a:rPr>
              <a:t>{</a:t>
            </a:r>
          </a:p>
          <a:p>
            <a:pPr marL="342900" indent="-342900" algn="l" defTabSz="457200">
              <a:buFont typeface="Times" charset="0"/>
              <a:buNone/>
              <a:defRPr/>
            </a:pPr>
            <a:r>
              <a:rPr lang="en-US" altLang="en-US" sz="1400" dirty="0">
                <a:latin typeface="Courier New" pitchFamily="49" charset="0"/>
                <a:cs typeface="ＭＳ Ｐゴシック" pitchFamily="-107" charset="-128"/>
              </a:rPr>
              <a:t>  </a:t>
            </a:r>
            <a:r>
              <a:rPr lang="en-US" altLang="en-US" sz="1400" dirty="0" err="1">
                <a:latin typeface="Courier New" pitchFamily="49" charset="0"/>
                <a:cs typeface="ＭＳ Ｐゴシック" pitchFamily="-107" charset="-128"/>
              </a:rPr>
              <a:t>int</a:t>
            </a:r>
            <a:r>
              <a:rPr lang="en-US" altLang="en-US" sz="1400" dirty="0">
                <a:latin typeface="Courier New" pitchFamily="49" charset="0"/>
                <a:cs typeface="ＭＳ Ｐゴシック" pitchFamily="-107" charset="-128"/>
              </a:rPr>
              <a:t> result;</a:t>
            </a:r>
          </a:p>
          <a:p>
            <a:pPr marL="342900" indent="-342900" algn="l" defTabSz="457200">
              <a:buFont typeface="Times" charset="0"/>
              <a:buNone/>
              <a:defRPr/>
            </a:pPr>
            <a:r>
              <a:rPr lang="en-US" altLang="en-US" sz="1400" dirty="0">
                <a:latin typeface="Courier New" pitchFamily="49" charset="0"/>
                <a:cs typeface="ＭＳ Ｐゴシック" pitchFamily="-107" charset="-128"/>
              </a:rPr>
              <a:t>  if (b == 0)</a:t>
            </a:r>
          </a:p>
          <a:p>
            <a:pPr marL="342900" indent="-342900" algn="l" defTabSz="457200">
              <a:buFont typeface="Times" charset="0"/>
              <a:buNone/>
              <a:defRPr/>
            </a:pPr>
            <a:r>
              <a:rPr lang="en-US" altLang="en-US" sz="1400" dirty="0">
                <a:latin typeface="Courier New" pitchFamily="49" charset="0"/>
                <a:cs typeface="ＭＳ Ｐゴシック" pitchFamily="-107" charset="-128"/>
              </a:rPr>
              <a:t>	  result = 0;</a:t>
            </a:r>
          </a:p>
          <a:p>
            <a:pPr marL="342900" indent="-342900" algn="l" defTabSz="457200">
              <a:buFont typeface="Times" charset="0"/>
              <a:buNone/>
              <a:defRPr/>
            </a:pPr>
            <a:r>
              <a:rPr lang="en-US" altLang="en-US" sz="1400" dirty="0">
                <a:latin typeface="Courier New" pitchFamily="49" charset="0"/>
                <a:cs typeface="ＭＳ Ｐゴシック" pitchFamily="-107" charset="-128"/>
              </a:rPr>
              <a:t>  else if (b &gt; 0)</a:t>
            </a:r>
            <a:endParaRPr lang="en-US" altLang="en-US" sz="1400" dirty="0">
              <a:solidFill>
                <a:srgbClr val="0000CC"/>
              </a:solidFill>
              <a:latin typeface="Courier New" pitchFamily="49" charset="0"/>
              <a:cs typeface="ＭＳ Ｐゴシック" pitchFamily="-107" charset="-128"/>
            </a:endParaRPr>
          </a:p>
          <a:p>
            <a:pPr marL="342900" indent="-342900" algn="l" defTabSz="457200">
              <a:buFont typeface="Times" charset="0"/>
              <a:buNone/>
              <a:defRPr/>
            </a:pPr>
            <a:r>
              <a:rPr lang="en-US" altLang="en-US" sz="1400" dirty="0">
                <a:latin typeface="Courier New" pitchFamily="49" charset="0"/>
                <a:cs typeface="ＭＳ Ｐゴシック" pitchFamily="-107" charset="-128"/>
              </a:rPr>
              <a:t>    result = a + </a:t>
            </a:r>
            <a:r>
              <a:rPr lang="en-US" altLang="en-US" sz="1400" dirty="0" err="1">
                <a:latin typeface="Courier New" pitchFamily="49" charset="0"/>
                <a:cs typeface="ＭＳ Ｐゴシック" pitchFamily="-107" charset="-128"/>
              </a:rPr>
              <a:t>func</a:t>
            </a:r>
            <a:r>
              <a:rPr lang="en-US" altLang="en-US" sz="1400" dirty="0">
                <a:latin typeface="Courier New" pitchFamily="49" charset="0"/>
                <a:cs typeface="ＭＳ Ｐゴシック" pitchFamily="-107" charset="-128"/>
              </a:rPr>
              <a:t>(a, b - 1));   </a:t>
            </a:r>
          </a:p>
          <a:p>
            <a:pPr marL="342900" indent="-342900" algn="l" defTabSz="457200">
              <a:buFont typeface="Times" charset="0"/>
              <a:buNone/>
              <a:defRPr/>
            </a:pPr>
            <a:r>
              <a:rPr lang="en-US" altLang="en-US" sz="1400" dirty="0">
                <a:latin typeface="Courier New" pitchFamily="49" charset="0"/>
                <a:cs typeface="ＭＳ Ｐゴシック" pitchFamily="-107" charset="-128"/>
              </a:rPr>
              <a:t>    </a:t>
            </a:r>
            <a:r>
              <a:rPr lang="en-US" altLang="en-US" sz="1400" dirty="0">
                <a:solidFill>
                  <a:srgbClr val="0000CC"/>
                </a:solidFill>
                <a:latin typeface="Courier New" pitchFamily="49" charset="0"/>
                <a:cs typeface="ＭＳ Ｐゴシック" pitchFamily="-107" charset="-128"/>
              </a:rPr>
              <a:t>// </a:t>
            </a:r>
            <a:r>
              <a:rPr lang="en-US" altLang="en-US" sz="1400" dirty="0" smtClean="0">
                <a:solidFill>
                  <a:srgbClr val="0000CC"/>
                </a:solidFill>
                <a:latin typeface="Courier New" pitchFamily="49" charset="0"/>
                <a:cs typeface="ＭＳ Ｐゴシック" pitchFamily="-107" charset="-128"/>
              </a:rPr>
              <a:t>line </a:t>
            </a:r>
            <a:r>
              <a:rPr lang="en-US" altLang="en-US" sz="1400" dirty="0">
                <a:solidFill>
                  <a:srgbClr val="0000CC"/>
                </a:solidFill>
                <a:latin typeface="Courier New" pitchFamily="49" charset="0"/>
                <a:cs typeface="ＭＳ Ｐゴシック" pitchFamily="-107" charset="-128"/>
              </a:rPr>
              <a:t>50</a:t>
            </a:r>
            <a:endParaRPr lang="en-US" altLang="en-US" sz="1400" dirty="0">
              <a:latin typeface="Courier New" pitchFamily="49" charset="0"/>
              <a:cs typeface="ＭＳ Ｐゴシック" pitchFamily="-107" charset="-128"/>
            </a:endParaRPr>
          </a:p>
          <a:p>
            <a:pPr marL="342900" indent="-342900" algn="l" defTabSz="457200">
              <a:buFont typeface="Times" charset="0"/>
              <a:buNone/>
              <a:defRPr/>
            </a:pPr>
            <a:r>
              <a:rPr lang="en-US" altLang="en-US" sz="1400" dirty="0">
                <a:latin typeface="Courier New" pitchFamily="49" charset="0"/>
                <a:cs typeface="ＭＳ Ｐゴシック" pitchFamily="-107" charset="-128"/>
              </a:rPr>
              <a:t>  else 		</a:t>
            </a:r>
            <a:endParaRPr lang="en-US" altLang="en-US" sz="1400" dirty="0">
              <a:solidFill>
                <a:srgbClr val="0000CC"/>
              </a:solidFill>
              <a:latin typeface="Courier New" pitchFamily="49" charset="0"/>
              <a:cs typeface="ＭＳ Ｐゴシック" pitchFamily="-107" charset="-128"/>
            </a:endParaRPr>
          </a:p>
          <a:p>
            <a:pPr marL="342900" indent="-342900" algn="l" defTabSz="457200">
              <a:buFont typeface="Times" charset="0"/>
              <a:buNone/>
              <a:defRPr/>
            </a:pPr>
            <a:r>
              <a:rPr lang="en-US" altLang="en-US" sz="1400" dirty="0">
                <a:latin typeface="Courier New" pitchFamily="49" charset="0"/>
                <a:cs typeface="ＭＳ Ｐゴシック" pitchFamily="-107" charset="-128"/>
              </a:rPr>
              <a:t>	  result = </a:t>
            </a:r>
            <a:r>
              <a:rPr lang="en-US" altLang="en-US" sz="1400" dirty="0" err="1">
                <a:latin typeface="Courier New" pitchFamily="49" charset="0"/>
                <a:cs typeface="ＭＳ Ｐゴシック" pitchFamily="-107" charset="-128"/>
              </a:rPr>
              <a:t>func</a:t>
            </a:r>
            <a:r>
              <a:rPr lang="en-US" altLang="en-US" sz="1400" dirty="0">
                <a:latin typeface="Courier New" pitchFamily="49" charset="0"/>
                <a:cs typeface="ＭＳ Ｐゴシック" pitchFamily="-107" charset="-128"/>
              </a:rPr>
              <a:t>(- a, - b);              </a:t>
            </a:r>
          </a:p>
          <a:p>
            <a:pPr marL="342900" indent="-342900" algn="l" defTabSz="457200">
              <a:buFont typeface="Times" charset="0"/>
              <a:buNone/>
              <a:defRPr/>
            </a:pPr>
            <a:r>
              <a:rPr lang="en-US" altLang="en-US" sz="1400" dirty="0">
                <a:latin typeface="Courier New" pitchFamily="49" charset="0"/>
                <a:cs typeface="ＭＳ Ｐゴシック" pitchFamily="-107" charset="-128"/>
              </a:rPr>
              <a:t>    </a:t>
            </a:r>
            <a:r>
              <a:rPr lang="en-US" altLang="en-US" sz="1400" dirty="0">
                <a:solidFill>
                  <a:srgbClr val="0000CC"/>
                </a:solidFill>
                <a:latin typeface="Courier New" pitchFamily="49" charset="0"/>
                <a:cs typeface="ＭＳ Ｐゴシック" pitchFamily="-107" charset="-128"/>
              </a:rPr>
              <a:t>// </a:t>
            </a:r>
            <a:r>
              <a:rPr lang="en-US" altLang="en-US" sz="1400" dirty="0" smtClean="0">
                <a:solidFill>
                  <a:srgbClr val="0000CC"/>
                </a:solidFill>
                <a:latin typeface="Courier New" pitchFamily="49" charset="0"/>
                <a:cs typeface="ＭＳ Ｐゴシック" pitchFamily="-107" charset="-128"/>
              </a:rPr>
              <a:t>line 70</a:t>
            </a:r>
            <a:endParaRPr lang="en-US" altLang="en-US" sz="1400" dirty="0">
              <a:latin typeface="Courier New" pitchFamily="49" charset="0"/>
              <a:cs typeface="ＭＳ Ｐゴシック" pitchFamily="-107" charset="-128"/>
            </a:endParaRPr>
          </a:p>
          <a:p>
            <a:pPr marL="342900" indent="-342900" algn="l" defTabSz="457200">
              <a:buFont typeface="Times" charset="0"/>
              <a:buNone/>
              <a:defRPr/>
            </a:pPr>
            <a:r>
              <a:rPr lang="en-US" altLang="en-US" sz="1400" dirty="0">
                <a:latin typeface="Courier New" pitchFamily="49" charset="0"/>
                <a:cs typeface="ＭＳ Ｐゴシック" pitchFamily="-107" charset="-128"/>
              </a:rPr>
              <a:t>  return result;           </a:t>
            </a:r>
          </a:p>
          <a:p>
            <a:pPr marL="342900" indent="-342900" algn="l" defTabSz="457200">
              <a:buFont typeface="Times" charset="0"/>
              <a:buNone/>
              <a:defRPr/>
            </a:pPr>
            <a:r>
              <a:rPr lang="en-US" altLang="en-US" sz="1400" dirty="0">
                <a:latin typeface="Courier New" pitchFamily="49" charset="0"/>
                <a:cs typeface="ＭＳ Ｐゴシック" pitchFamily="-107" charset="-128"/>
              </a:rPr>
              <a:t>}</a:t>
            </a:r>
            <a:r>
              <a:rPr lang="en-US" altLang="en-US" sz="1400" b="1" dirty="0">
                <a:latin typeface="Courier New" pitchFamily="49" charset="0"/>
                <a:cs typeface="ＭＳ Ｐゴシック" pitchFamily="-107" charset="-128"/>
              </a:rPr>
              <a:t> </a:t>
            </a:r>
            <a:r>
              <a:rPr lang="en-US" altLang="en-US" sz="1400" b="1" dirty="0">
                <a:solidFill>
                  <a:schemeClr val="folHlink"/>
                </a:solidFill>
                <a:latin typeface="Courier New" pitchFamily="49" charset="0"/>
                <a:cs typeface="ＭＳ Ｐゴシック" pitchFamily="-107" charset="-128"/>
              </a:rPr>
              <a:t>	</a:t>
            </a:r>
          </a:p>
          <a:p>
            <a:pPr marL="342900" indent="-342900" algn="l" defTabSz="457200">
              <a:buFont typeface="Times" charset="0"/>
              <a:buNone/>
              <a:defRPr/>
            </a:pPr>
            <a:endParaRPr lang="en-US" altLang="en-US" sz="700" dirty="0">
              <a:latin typeface="+mn-lt"/>
              <a:cs typeface="ＭＳ Ｐゴシック" pitchFamily="-10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83990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9"/>
          <p:cNvGrpSpPr/>
          <p:nvPr/>
        </p:nvGrpSpPr>
        <p:grpSpPr>
          <a:xfrm>
            <a:off x="1506538" y="1755775"/>
            <a:ext cx="7789862" cy="4751127"/>
            <a:chOff x="1506538" y="1755775"/>
            <a:chExt cx="7789862" cy="4751127"/>
          </a:xfrm>
        </p:grpSpPr>
        <p:sp>
          <p:nvSpPr>
            <p:cNvPr id="32770" name="Rectangle 2"/>
            <p:cNvSpPr>
              <a:spLocks noChangeArrowheads="1"/>
            </p:cNvSpPr>
            <p:nvPr/>
          </p:nvSpPr>
          <p:spPr bwMode="auto">
            <a:xfrm>
              <a:off x="3433763" y="3511550"/>
              <a:ext cx="2044700" cy="2959100"/>
            </a:xfrm>
            <a:prstGeom prst="rect">
              <a:avLst/>
            </a:prstGeom>
            <a:solidFill>
              <a:srgbClr val="CC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3" name="Group 3"/>
            <p:cNvGrpSpPr>
              <a:grpSpLocks/>
            </p:cNvGrpSpPr>
            <p:nvPr/>
          </p:nvGrpSpPr>
          <p:grpSpPr bwMode="auto">
            <a:xfrm>
              <a:off x="3430588" y="4953000"/>
              <a:ext cx="2054225" cy="1162050"/>
              <a:chOff x="1826" y="3120"/>
              <a:chExt cx="1294" cy="732"/>
            </a:xfrm>
          </p:grpSpPr>
          <p:sp>
            <p:nvSpPr>
              <p:cNvPr id="32793" name="Line 4"/>
              <p:cNvSpPr>
                <a:spLocks noChangeShapeType="1"/>
              </p:cNvSpPr>
              <p:nvPr/>
            </p:nvSpPr>
            <p:spPr bwMode="auto">
              <a:xfrm>
                <a:off x="1826" y="3852"/>
                <a:ext cx="129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794" name="Line 5"/>
              <p:cNvSpPr>
                <a:spLocks noChangeShapeType="1"/>
              </p:cNvSpPr>
              <p:nvPr/>
            </p:nvSpPr>
            <p:spPr bwMode="auto">
              <a:xfrm>
                <a:off x="1826" y="3669"/>
                <a:ext cx="129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795" name="Line 6"/>
              <p:cNvSpPr>
                <a:spLocks noChangeShapeType="1"/>
              </p:cNvSpPr>
              <p:nvPr/>
            </p:nvSpPr>
            <p:spPr bwMode="auto">
              <a:xfrm>
                <a:off x="1826" y="3486"/>
                <a:ext cx="129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796" name="Line 7"/>
              <p:cNvSpPr>
                <a:spLocks noChangeShapeType="1"/>
              </p:cNvSpPr>
              <p:nvPr/>
            </p:nvSpPr>
            <p:spPr bwMode="auto">
              <a:xfrm>
                <a:off x="1826" y="3303"/>
                <a:ext cx="129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797" name="Line 8"/>
              <p:cNvSpPr>
                <a:spLocks noChangeShapeType="1"/>
              </p:cNvSpPr>
              <p:nvPr/>
            </p:nvSpPr>
            <p:spPr bwMode="auto">
              <a:xfrm>
                <a:off x="1826" y="3120"/>
                <a:ext cx="1294" cy="0"/>
              </a:xfrm>
              <a:prstGeom prst="line">
                <a:avLst/>
              </a:prstGeom>
              <a:noFill/>
              <a:ln w="508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32772" name="Line 9"/>
            <p:cNvSpPr>
              <a:spLocks noChangeShapeType="1"/>
            </p:cNvSpPr>
            <p:nvPr/>
          </p:nvSpPr>
          <p:spPr bwMode="auto">
            <a:xfrm>
              <a:off x="3430588" y="4662488"/>
              <a:ext cx="205422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773" name="Line 10"/>
            <p:cNvSpPr>
              <a:spLocks noChangeShapeType="1"/>
            </p:cNvSpPr>
            <p:nvPr/>
          </p:nvSpPr>
          <p:spPr bwMode="auto">
            <a:xfrm>
              <a:off x="3430588" y="4371975"/>
              <a:ext cx="205422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774" name="Line 11"/>
            <p:cNvSpPr>
              <a:spLocks noChangeShapeType="1"/>
            </p:cNvSpPr>
            <p:nvPr/>
          </p:nvSpPr>
          <p:spPr bwMode="auto">
            <a:xfrm>
              <a:off x="3430588" y="4086225"/>
              <a:ext cx="205422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775" name="Line 12"/>
            <p:cNvSpPr>
              <a:spLocks noChangeShapeType="1"/>
            </p:cNvSpPr>
            <p:nvPr/>
          </p:nvSpPr>
          <p:spPr bwMode="auto">
            <a:xfrm>
              <a:off x="3430588" y="3795713"/>
              <a:ext cx="205422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776" name="Line 13"/>
            <p:cNvSpPr>
              <a:spLocks noChangeShapeType="1"/>
            </p:cNvSpPr>
            <p:nvPr/>
          </p:nvSpPr>
          <p:spPr bwMode="auto">
            <a:xfrm>
              <a:off x="5484813" y="1831975"/>
              <a:ext cx="0" cy="464502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777" name="Line 14"/>
            <p:cNvSpPr>
              <a:spLocks noChangeShapeType="1"/>
            </p:cNvSpPr>
            <p:nvPr/>
          </p:nvSpPr>
          <p:spPr bwMode="auto">
            <a:xfrm>
              <a:off x="3427413" y="1755775"/>
              <a:ext cx="0" cy="472122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778" name="Rectangle 15"/>
            <p:cNvSpPr>
              <a:spLocks noChangeArrowheads="1"/>
            </p:cNvSpPr>
            <p:nvPr/>
          </p:nvSpPr>
          <p:spPr bwMode="auto">
            <a:xfrm>
              <a:off x="1506538" y="1905000"/>
              <a:ext cx="4283075" cy="460190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2075" tIns="46038" rIns="92075" bIns="46038">
              <a:spAutoFit/>
            </a:bodyPr>
            <a:lstStyle/>
            <a:p>
              <a:pPr algn="l"/>
              <a:endParaRPr lang="en-US" altLang="en-US" sz="1800" b="1" dirty="0">
                <a:latin typeface="Arial" pitchFamily="34" charset="0"/>
              </a:endParaRPr>
            </a:p>
            <a:p>
              <a:pPr algn="l"/>
              <a:endParaRPr lang="en-US" altLang="en-US" sz="1800" b="1" dirty="0">
                <a:latin typeface="Arial" pitchFamily="34" charset="0"/>
              </a:endParaRPr>
            </a:p>
            <a:p>
              <a:pPr algn="l"/>
              <a:endParaRPr lang="en-US" altLang="en-US" sz="1800" b="1" dirty="0">
                <a:latin typeface="Arial" pitchFamily="34" charset="0"/>
              </a:endParaRPr>
            </a:p>
            <a:p>
              <a:pPr algn="l"/>
              <a:endParaRPr lang="en-US" altLang="en-US" sz="1800" b="1" dirty="0">
                <a:latin typeface="Arial" pitchFamily="34" charset="0"/>
              </a:endParaRPr>
            </a:p>
            <a:p>
              <a:pPr algn="l"/>
              <a:endParaRPr lang="en-US" altLang="en-US" sz="1800" b="1" dirty="0">
                <a:latin typeface="Arial" pitchFamily="34" charset="0"/>
              </a:endParaRPr>
            </a:p>
            <a:p>
              <a:pPr algn="l"/>
              <a:endParaRPr lang="en-US" altLang="en-US" sz="1800" b="1" dirty="0">
                <a:latin typeface="Arial" pitchFamily="34" charset="0"/>
              </a:endParaRPr>
            </a:p>
            <a:p>
              <a:pPr algn="l"/>
              <a:r>
                <a:rPr lang="en-US" altLang="en-US" sz="1800" b="1" dirty="0">
                  <a:latin typeface="Arial" pitchFamily="34" charset="0"/>
                </a:rPr>
                <a:t>     Return value               ?</a:t>
              </a:r>
            </a:p>
            <a:p>
              <a:pPr algn="l"/>
              <a:r>
                <a:rPr lang="en-US" altLang="en-US" sz="1800" b="1" dirty="0">
                  <a:latin typeface="Arial" pitchFamily="34" charset="0"/>
                </a:rPr>
                <a:t>                 result               ?</a:t>
              </a:r>
            </a:p>
            <a:p>
              <a:pPr algn="l"/>
              <a:r>
                <a:rPr lang="en-US" altLang="en-US" sz="1800" b="1" dirty="0">
                  <a:latin typeface="Arial" pitchFamily="34" charset="0"/>
                </a:rPr>
                <a:t>                         b               1</a:t>
              </a:r>
            </a:p>
            <a:p>
              <a:pPr algn="l"/>
              <a:r>
                <a:rPr lang="en-US" altLang="en-US" sz="1800" b="1" dirty="0">
                  <a:latin typeface="Arial" pitchFamily="34" charset="0"/>
                </a:rPr>
                <a:t>                         a               5</a:t>
              </a:r>
            </a:p>
            <a:p>
              <a:pPr algn="l"/>
              <a:r>
                <a:rPr lang="en-US" altLang="en-US" sz="1800" b="1" dirty="0">
                  <a:latin typeface="Arial" pitchFamily="34" charset="0"/>
                </a:rPr>
                <a:t>Return Address              </a:t>
              </a:r>
              <a:r>
                <a:rPr lang="en-US" altLang="en-US" sz="1800" b="1" dirty="0" smtClean="0">
                  <a:latin typeface="Arial" pitchFamily="34" charset="0"/>
                </a:rPr>
                <a:t>50</a:t>
              </a:r>
              <a:endParaRPr lang="en-US" altLang="en-US" sz="1800" b="1" dirty="0">
                <a:latin typeface="Arial" pitchFamily="34" charset="0"/>
              </a:endParaRPr>
            </a:p>
            <a:p>
              <a:pPr algn="l">
                <a:spcBef>
                  <a:spcPts val="600"/>
                </a:spcBef>
              </a:pPr>
              <a:r>
                <a:rPr lang="en-US" altLang="en-US" sz="1800" b="1" dirty="0">
                  <a:latin typeface="Arial" pitchFamily="34" charset="0"/>
                </a:rPr>
                <a:t>     Return value              ?</a:t>
              </a:r>
            </a:p>
            <a:p>
              <a:pPr algn="l"/>
              <a:r>
                <a:rPr lang="en-US" altLang="en-US" sz="1800" b="1" dirty="0">
                  <a:latin typeface="Arial" pitchFamily="34" charset="0"/>
                </a:rPr>
                <a:t>                 result       5+func(5,1) = ?</a:t>
              </a:r>
            </a:p>
            <a:p>
              <a:pPr algn="l"/>
              <a:r>
                <a:rPr lang="en-US" altLang="en-US" sz="1800" b="1" dirty="0">
                  <a:latin typeface="Arial" pitchFamily="34" charset="0"/>
                </a:rPr>
                <a:t>                         b              2</a:t>
              </a:r>
            </a:p>
            <a:p>
              <a:pPr algn="l"/>
              <a:r>
                <a:rPr lang="en-US" altLang="en-US" sz="1800" b="1" dirty="0">
                  <a:latin typeface="Arial" pitchFamily="34" charset="0"/>
                </a:rPr>
                <a:t>                         a              5</a:t>
              </a:r>
            </a:p>
            <a:p>
              <a:pPr algn="l"/>
              <a:r>
                <a:rPr lang="en-US" altLang="en-US" sz="1800" b="1" dirty="0">
                  <a:latin typeface="Arial" pitchFamily="34" charset="0"/>
                </a:rPr>
                <a:t>Return Address          100</a:t>
              </a:r>
            </a:p>
          </p:txBody>
        </p:sp>
        <p:grpSp>
          <p:nvGrpSpPr>
            <p:cNvPr id="4" name="Group 16"/>
            <p:cNvGrpSpPr>
              <a:grpSpLocks/>
            </p:cNvGrpSpPr>
            <p:nvPr/>
          </p:nvGrpSpPr>
          <p:grpSpPr bwMode="auto">
            <a:xfrm>
              <a:off x="5638800" y="5053013"/>
              <a:ext cx="3254375" cy="1422400"/>
              <a:chOff x="3217" y="3183"/>
              <a:chExt cx="2050" cy="896"/>
            </a:xfrm>
          </p:grpSpPr>
          <p:sp>
            <p:nvSpPr>
              <p:cNvPr id="32790" name="Line 17"/>
              <p:cNvSpPr>
                <a:spLocks noChangeShapeType="1"/>
              </p:cNvSpPr>
              <p:nvPr/>
            </p:nvSpPr>
            <p:spPr bwMode="auto">
              <a:xfrm flipV="1">
                <a:off x="3217" y="3632"/>
                <a:ext cx="478" cy="447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791" name="Line 18"/>
              <p:cNvSpPr>
                <a:spLocks noChangeShapeType="1"/>
              </p:cNvSpPr>
              <p:nvPr/>
            </p:nvSpPr>
            <p:spPr bwMode="auto">
              <a:xfrm>
                <a:off x="3218" y="3183"/>
                <a:ext cx="478" cy="44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792" name="Rectangle 19"/>
              <p:cNvSpPr>
                <a:spLocks noChangeArrowheads="1"/>
              </p:cNvSpPr>
              <p:nvPr/>
            </p:nvSpPr>
            <p:spPr bwMode="auto">
              <a:xfrm>
                <a:off x="3686" y="3559"/>
                <a:ext cx="1581" cy="2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92075" tIns="46038" rIns="92075" bIns="46038">
                <a:spAutoFit/>
              </a:bodyPr>
              <a:lstStyle/>
              <a:p>
                <a:r>
                  <a:rPr lang="en-US" altLang="en-US" sz="2000" b="1">
                    <a:solidFill>
                      <a:srgbClr val="990033"/>
                    </a:solidFill>
                  </a:rPr>
                  <a:t>record for func(5,2)</a:t>
                </a:r>
              </a:p>
            </p:txBody>
          </p:sp>
        </p:grpSp>
        <p:sp>
          <p:nvSpPr>
            <p:cNvPr id="32780" name="Rectangle 20"/>
            <p:cNvSpPr>
              <a:spLocks noChangeArrowheads="1"/>
            </p:cNvSpPr>
            <p:nvPr/>
          </p:nvSpPr>
          <p:spPr bwMode="auto">
            <a:xfrm>
              <a:off x="6459538" y="3468688"/>
              <a:ext cx="2836862" cy="1311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altLang="en-US" sz="2000" b="1">
                  <a:solidFill>
                    <a:srgbClr val="990033"/>
                  </a:solidFill>
                </a:rPr>
                <a:t>call in func(5,2) code</a:t>
              </a:r>
            </a:p>
            <a:p>
              <a:r>
                <a:rPr lang="en-US" altLang="en-US" sz="2000" b="1">
                  <a:solidFill>
                    <a:srgbClr val="990033"/>
                  </a:solidFill>
                </a:rPr>
                <a:t>at instruction 50 </a:t>
              </a:r>
            </a:p>
            <a:p>
              <a:r>
                <a:rPr lang="en-US" altLang="en-US" sz="2000" b="1">
                  <a:solidFill>
                    <a:srgbClr val="990033"/>
                  </a:solidFill>
                </a:rPr>
                <a:t>pushes on this record</a:t>
              </a:r>
            </a:p>
            <a:p>
              <a:r>
                <a:rPr lang="en-US" altLang="en-US" sz="2000" b="1">
                  <a:solidFill>
                    <a:srgbClr val="990033"/>
                  </a:solidFill>
                </a:rPr>
                <a:t>for  func(5,1)</a:t>
              </a:r>
            </a:p>
          </p:txBody>
        </p:sp>
        <p:sp>
          <p:nvSpPr>
            <p:cNvPr id="32781" name="Line 21"/>
            <p:cNvSpPr>
              <a:spLocks noChangeShapeType="1"/>
            </p:cNvSpPr>
            <p:nvPr/>
          </p:nvSpPr>
          <p:spPr bwMode="auto">
            <a:xfrm>
              <a:off x="3430588" y="3505200"/>
              <a:ext cx="2054225" cy="0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5" name="Group 22"/>
            <p:cNvGrpSpPr>
              <a:grpSpLocks/>
            </p:cNvGrpSpPr>
            <p:nvPr/>
          </p:nvGrpSpPr>
          <p:grpSpPr bwMode="auto">
            <a:xfrm>
              <a:off x="5638800" y="5053013"/>
              <a:ext cx="760413" cy="1422400"/>
              <a:chOff x="3217" y="3183"/>
              <a:chExt cx="479" cy="896"/>
            </a:xfrm>
          </p:grpSpPr>
          <p:sp>
            <p:nvSpPr>
              <p:cNvPr id="32788" name="Line 23"/>
              <p:cNvSpPr>
                <a:spLocks noChangeShapeType="1"/>
              </p:cNvSpPr>
              <p:nvPr/>
            </p:nvSpPr>
            <p:spPr bwMode="auto">
              <a:xfrm flipV="1">
                <a:off x="3217" y="3632"/>
                <a:ext cx="478" cy="447"/>
              </a:xfrm>
              <a:prstGeom prst="line">
                <a:avLst/>
              </a:prstGeom>
              <a:noFill/>
              <a:ln w="28575">
                <a:solidFill>
                  <a:srgbClr val="990000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789" name="Line 24"/>
              <p:cNvSpPr>
                <a:spLocks noChangeShapeType="1"/>
              </p:cNvSpPr>
              <p:nvPr/>
            </p:nvSpPr>
            <p:spPr bwMode="auto">
              <a:xfrm>
                <a:off x="3218" y="3183"/>
                <a:ext cx="478" cy="448"/>
              </a:xfrm>
              <a:prstGeom prst="line">
                <a:avLst/>
              </a:prstGeom>
              <a:noFill/>
              <a:ln w="28575">
                <a:solidFill>
                  <a:srgbClr val="990000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6" name="Group 25"/>
            <p:cNvGrpSpPr>
              <a:grpSpLocks/>
            </p:cNvGrpSpPr>
            <p:nvPr/>
          </p:nvGrpSpPr>
          <p:grpSpPr bwMode="auto">
            <a:xfrm>
              <a:off x="5638800" y="3505200"/>
              <a:ext cx="760413" cy="1422400"/>
              <a:chOff x="3217" y="3183"/>
              <a:chExt cx="479" cy="896"/>
            </a:xfrm>
          </p:grpSpPr>
          <p:sp>
            <p:nvSpPr>
              <p:cNvPr id="32786" name="Line 26"/>
              <p:cNvSpPr>
                <a:spLocks noChangeShapeType="1"/>
              </p:cNvSpPr>
              <p:nvPr/>
            </p:nvSpPr>
            <p:spPr bwMode="auto">
              <a:xfrm flipV="1">
                <a:off x="3217" y="3632"/>
                <a:ext cx="478" cy="447"/>
              </a:xfrm>
              <a:prstGeom prst="line">
                <a:avLst/>
              </a:prstGeom>
              <a:noFill/>
              <a:ln w="28575">
                <a:solidFill>
                  <a:srgbClr val="990000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787" name="Line 27"/>
              <p:cNvSpPr>
                <a:spLocks noChangeShapeType="1"/>
              </p:cNvSpPr>
              <p:nvPr/>
            </p:nvSpPr>
            <p:spPr bwMode="auto">
              <a:xfrm>
                <a:off x="3218" y="3183"/>
                <a:ext cx="478" cy="448"/>
              </a:xfrm>
              <a:prstGeom prst="line">
                <a:avLst/>
              </a:prstGeom>
              <a:noFill/>
              <a:ln w="28575">
                <a:solidFill>
                  <a:srgbClr val="990000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31" name="Rectangle 3"/>
          <p:cNvSpPr txBox="1">
            <a:spLocks noChangeArrowheads="1"/>
          </p:cNvSpPr>
          <p:nvPr/>
        </p:nvSpPr>
        <p:spPr bwMode="auto">
          <a:xfrm>
            <a:off x="0" y="76200"/>
            <a:ext cx="4891088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l" defTabSz="457200">
              <a:buFont typeface="Times" charset="0"/>
              <a:buNone/>
              <a:defRPr/>
            </a:pPr>
            <a:r>
              <a:rPr lang="en-US" altLang="en-US" sz="1400" dirty="0">
                <a:latin typeface="Courier New" pitchFamily="49" charset="0"/>
                <a:cs typeface="ＭＳ Ｐゴシック" pitchFamily="-107" charset="-128"/>
              </a:rPr>
              <a:t>public static </a:t>
            </a:r>
            <a:r>
              <a:rPr lang="en-US" altLang="en-US" sz="1400" dirty="0" err="1">
                <a:latin typeface="Courier New" pitchFamily="49" charset="0"/>
                <a:cs typeface="ＭＳ Ｐゴシック" pitchFamily="-107" charset="-128"/>
              </a:rPr>
              <a:t>int</a:t>
            </a:r>
            <a:r>
              <a:rPr lang="en-US" altLang="en-US" sz="1400" dirty="0">
                <a:latin typeface="Courier New" pitchFamily="49" charset="0"/>
                <a:cs typeface="ＭＳ Ｐゴシック" pitchFamily="-107" charset="-128"/>
              </a:rPr>
              <a:t> </a:t>
            </a:r>
            <a:r>
              <a:rPr lang="en-US" altLang="en-US" sz="1400" dirty="0" err="1">
                <a:latin typeface="Courier New" pitchFamily="49" charset="0"/>
                <a:cs typeface="ＭＳ Ｐゴシック" pitchFamily="-107" charset="-128"/>
              </a:rPr>
              <a:t>func</a:t>
            </a:r>
            <a:r>
              <a:rPr lang="en-US" altLang="en-US" sz="1400" dirty="0">
                <a:latin typeface="Courier New" pitchFamily="49" charset="0"/>
                <a:cs typeface="ＭＳ Ｐゴシック" pitchFamily="-107" charset="-128"/>
              </a:rPr>
              <a:t>(</a:t>
            </a:r>
            <a:r>
              <a:rPr lang="en-US" altLang="en-US" sz="1400" dirty="0" err="1">
                <a:latin typeface="Courier New" pitchFamily="49" charset="0"/>
                <a:cs typeface="ＭＳ Ｐゴシック" pitchFamily="-107" charset="-128"/>
              </a:rPr>
              <a:t>int</a:t>
            </a:r>
            <a:r>
              <a:rPr lang="en-US" altLang="en-US" sz="1400" dirty="0">
                <a:latin typeface="Courier New" pitchFamily="49" charset="0"/>
                <a:cs typeface="ＭＳ Ｐゴシック" pitchFamily="-107" charset="-128"/>
              </a:rPr>
              <a:t> a, </a:t>
            </a:r>
            <a:r>
              <a:rPr lang="en-US" altLang="en-US" sz="1400" dirty="0" err="1">
                <a:latin typeface="Courier New" pitchFamily="49" charset="0"/>
                <a:cs typeface="ＭＳ Ｐゴシック" pitchFamily="-107" charset="-128"/>
              </a:rPr>
              <a:t>int</a:t>
            </a:r>
            <a:r>
              <a:rPr lang="en-US" altLang="en-US" sz="1400" dirty="0">
                <a:latin typeface="Courier New" pitchFamily="49" charset="0"/>
                <a:cs typeface="ＭＳ Ｐゴシック" pitchFamily="-107" charset="-128"/>
              </a:rPr>
              <a:t> b){</a:t>
            </a:r>
          </a:p>
          <a:p>
            <a:pPr marL="342900" indent="-342900" algn="l" defTabSz="457200">
              <a:buFont typeface="Times" charset="0"/>
              <a:buNone/>
              <a:defRPr/>
            </a:pPr>
            <a:r>
              <a:rPr lang="en-US" altLang="en-US" sz="1400" dirty="0">
                <a:latin typeface="Courier New" pitchFamily="49" charset="0"/>
                <a:cs typeface="ＭＳ Ｐゴシック" pitchFamily="-107" charset="-128"/>
              </a:rPr>
              <a:t>  </a:t>
            </a:r>
            <a:r>
              <a:rPr lang="en-US" altLang="en-US" sz="1400" dirty="0" err="1">
                <a:latin typeface="Courier New" pitchFamily="49" charset="0"/>
                <a:cs typeface="ＭＳ Ｐゴシック" pitchFamily="-107" charset="-128"/>
              </a:rPr>
              <a:t>int</a:t>
            </a:r>
            <a:r>
              <a:rPr lang="en-US" altLang="en-US" sz="1400" dirty="0">
                <a:latin typeface="Courier New" pitchFamily="49" charset="0"/>
                <a:cs typeface="ＭＳ Ｐゴシック" pitchFamily="-107" charset="-128"/>
              </a:rPr>
              <a:t> result;</a:t>
            </a:r>
          </a:p>
          <a:p>
            <a:pPr marL="342900" indent="-342900" algn="l" defTabSz="457200">
              <a:buFont typeface="Times" charset="0"/>
              <a:buNone/>
              <a:defRPr/>
            </a:pPr>
            <a:r>
              <a:rPr lang="en-US" altLang="en-US" sz="1400" dirty="0">
                <a:latin typeface="Courier New" pitchFamily="49" charset="0"/>
                <a:cs typeface="ＭＳ Ｐゴシック" pitchFamily="-107" charset="-128"/>
              </a:rPr>
              <a:t>  if (b == 0)</a:t>
            </a:r>
          </a:p>
          <a:p>
            <a:pPr marL="342900" indent="-342900" algn="l" defTabSz="457200">
              <a:buFont typeface="Times" charset="0"/>
              <a:buNone/>
              <a:defRPr/>
            </a:pPr>
            <a:r>
              <a:rPr lang="en-US" altLang="en-US" sz="1400" dirty="0">
                <a:latin typeface="Courier New" pitchFamily="49" charset="0"/>
                <a:cs typeface="ＭＳ Ｐゴシック" pitchFamily="-107" charset="-128"/>
              </a:rPr>
              <a:t>	  result = 0;</a:t>
            </a:r>
          </a:p>
          <a:p>
            <a:pPr marL="342900" indent="-342900" algn="l" defTabSz="457200">
              <a:buFont typeface="Times" charset="0"/>
              <a:buNone/>
              <a:defRPr/>
            </a:pPr>
            <a:r>
              <a:rPr lang="en-US" altLang="en-US" sz="1400" dirty="0">
                <a:latin typeface="Courier New" pitchFamily="49" charset="0"/>
                <a:cs typeface="ＭＳ Ｐゴシック" pitchFamily="-107" charset="-128"/>
              </a:rPr>
              <a:t>  else if (b &gt; 0)</a:t>
            </a:r>
            <a:endParaRPr lang="en-US" altLang="en-US" sz="1400" dirty="0">
              <a:solidFill>
                <a:srgbClr val="0000CC"/>
              </a:solidFill>
              <a:latin typeface="Courier New" pitchFamily="49" charset="0"/>
              <a:cs typeface="ＭＳ Ｐゴシック" pitchFamily="-107" charset="-128"/>
            </a:endParaRPr>
          </a:p>
          <a:p>
            <a:pPr marL="342900" indent="-342900" algn="l" defTabSz="457200">
              <a:buFont typeface="Times" charset="0"/>
              <a:buNone/>
              <a:defRPr/>
            </a:pPr>
            <a:r>
              <a:rPr lang="en-US" altLang="en-US" sz="1400" dirty="0">
                <a:latin typeface="Courier New" pitchFamily="49" charset="0"/>
                <a:cs typeface="ＭＳ Ｐゴシック" pitchFamily="-107" charset="-128"/>
              </a:rPr>
              <a:t>    result = a + </a:t>
            </a:r>
            <a:r>
              <a:rPr lang="en-US" altLang="en-US" sz="1400" dirty="0" err="1">
                <a:latin typeface="Courier New" pitchFamily="49" charset="0"/>
                <a:cs typeface="ＭＳ Ｐゴシック" pitchFamily="-107" charset="-128"/>
              </a:rPr>
              <a:t>func</a:t>
            </a:r>
            <a:r>
              <a:rPr lang="en-US" altLang="en-US" sz="1400" dirty="0">
                <a:latin typeface="Courier New" pitchFamily="49" charset="0"/>
                <a:cs typeface="ＭＳ Ｐゴシック" pitchFamily="-107" charset="-128"/>
              </a:rPr>
              <a:t>(a, b - 1)); </a:t>
            </a:r>
            <a:r>
              <a:rPr lang="en-US" altLang="en-US" sz="1400" dirty="0" smtClean="0">
                <a:solidFill>
                  <a:srgbClr val="0033CC"/>
                </a:solidFill>
                <a:latin typeface="Courier New" pitchFamily="49" charset="0"/>
                <a:cs typeface="ＭＳ Ｐゴシック" pitchFamily="-107" charset="-128"/>
              </a:rPr>
              <a:t>//line 50  </a:t>
            </a:r>
            <a:endParaRPr lang="en-US" altLang="en-US" sz="1400" dirty="0">
              <a:solidFill>
                <a:srgbClr val="0033CC"/>
              </a:solidFill>
              <a:latin typeface="Courier New" pitchFamily="49" charset="0"/>
              <a:cs typeface="ＭＳ Ｐゴシック" pitchFamily="-107" charset="-128"/>
            </a:endParaRPr>
          </a:p>
          <a:p>
            <a:pPr marL="342900" indent="-342900" algn="l" defTabSz="457200">
              <a:buFont typeface="Times" charset="0"/>
              <a:buNone/>
              <a:defRPr/>
            </a:pPr>
            <a:r>
              <a:rPr lang="en-US" altLang="en-US" sz="1400" dirty="0">
                <a:latin typeface="Courier New" pitchFamily="49" charset="0"/>
                <a:cs typeface="ＭＳ Ｐゴシック" pitchFamily="-107" charset="-128"/>
              </a:rPr>
              <a:t>else 		</a:t>
            </a:r>
            <a:endParaRPr lang="en-US" altLang="en-US" sz="1400" dirty="0">
              <a:solidFill>
                <a:srgbClr val="0000CC"/>
              </a:solidFill>
              <a:latin typeface="Courier New" pitchFamily="49" charset="0"/>
              <a:cs typeface="ＭＳ Ｐゴシック" pitchFamily="-107" charset="-128"/>
            </a:endParaRPr>
          </a:p>
          <a:p>
            <a:pPr marL="342900" indent="-342900" algn="l" defTabSz="457200">
              <a:buFont typeface="Times" charset="0"/>
              <a:buNone/>
              <a:defRPr/>
            </a:pPr>
            <a:r>
              <a:rPr lang="en-US" altLang="en-US" sz="1400" dirty="0">
                <a:latin typeface="Courier New" pitchFamily="49" charset="0"/>
                <a:cs typeface="ＭＳ Ｐゴシック" pitchFamily="-107" charset="-128"/>
              </a:rPr>
              <a:t>	  result = </a:t>
            </a:r>
            <a:r>
              <a:rPr lang="en-US" altLang="en-US" sz="1400" dirty="0" err="1">
                <a:latin typeface="Courier New" pitchFamily="49" charset="0"/>
                <a:cs typeface="ＭＳ Ｐゴシック" pitchFamily="-107" charset="-128"/>
              </a:rPr>
              <a:t>func</a:t>
            </a:r>
            <a:r>
              <a:rPr lang="en-US" altLang="en-US" sz="1400" dirty="0">
                <a:latin typeface="Courier New" pitchFamily="49" charset="0"/>
                <a:cs typeface="ＭＳ Ｐゴシック" pitchFamily="-107" charset="-128"/>
              </a:rPr>
              <a:t>(- a, - b); </a:t>
            </a:r>
            <a:r>
              <a:rPr lang="en-US" altLang="en-US" sz="1400" dirty="0" smtClean="0">
                <a:solidFill>
                  <a:srgbClr val="0033CC"/>
                </a:solidFill>
                <a:latin typeface="Courier New" pitchFamily="49" charset="0"/>
                <a:cs typeface="ＭＳ Ｐゴシック" pitchFamily="-107" charset="-128"/>
              </a:rPr>
              <a:t>//line 70              </a:t>
            </a:r>
            <a:endParaRPr lang="en-US" altLang="en-US" sz="1400" dirty="0">
              <a:solidFill>
                <a:srgbClr val="0033CC"/>
              </a:solidFill>
              <a:latin typeface="Courier New" pitchFamily="49" charset="0"/>
              <a:cs typeface="ＭＳ Ｐゴシック" pitchFamily="-107" charset="-128"/>
            </a:endParaRPr>
          </a:p>
          <a:p>
            <a:pPr marL="342900" indent="-342900" algn="l" defTabSz="457200">
              <a:buFont typeface="Times" charset="0"/>
              <a:buNone/>
              <a:defRPr/>
            </a:pPr>
            <a:r>
              <a:rPr lang="en-US" altLang="en-US" sz="1400" dirty="0">
                <a:latin typeface="Courier New" pitchFamily="49" charset="0"/>
                <a:cs typeface="ＭＳ Ｐゴシック" pitchFamily="-107" charset="-128"/>
              </a:rPr>
              <a:t>return result;           </a:t>
            </a:r>
          </a:p>
          <a:p>
            <a:pPr marL="342900" indent="-342900" algn="l" defTabSz="457200">
              <a:buFont typeface="Times" charset="0"/>
              <a:buNone/>
              <a:defRPr/>
            </a:pPr>
            <a:r>
              <a:rPr lang="en-US" altLang="en-US" sz="1400" dirty="0">
                <a:latin typeface="Courier New" pitchFamily="49" charset="0"/>
                <a:cs typeface="ＭＳ Ｐゴシック" pitchFamily="-107" charset="-128"/>
              </a:rPr>
              <a:t>}</a:t>
            </a:r>
            <a:r>
              <a:rPr lang="en-US" altLang="en-US" sz="1400" b="1" dirty="0">
                <a:latin typeface="Courier New" pitchFamily="49" charset="0"/>
                <a:cs typeface="ＭＳ Ｐゴシック" pitchFamily="-107" charset="-128"/>
              </a:rPr>
              <a:t> </a:t>
            </a:r>
            <a:r>
              <a:rPr lang="en-US" altLang="en-US" sz="1400" b="1" dirty="0">
                <a:solidFill>
                  <a:schemeClr val="folHlink"/>
                </a:solidFill>
                <a:latin typeface="Courier New" pitchFamily="49" charset="0"/>
                <a:cs typeface="ＭＳ Ｐゴシック" pitchFamily="-107" charset="-128"/>
              </a:rPr>
              <a:t>	</a:t>
            </a:r>
          </a:p>
          <a:p>
            <a:pPr marL="342900" indent="-342900" algn="l" defTabSz="457200">
              <a:buFont typeface="Times" charset="0"/>
              <a:buNone/>
              <a:defRPr/>
            </a:pPr>
            <a:endParaRPr lang="en-US" altLang="en-US" sz="700" dirty="0">
              <a:latin typeface="+mn-lt"/>
              <a:cs typeface="ＭＳ Ｐゴシック" pitchFamily="-10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86774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3360738" y="1981200"/>
            <a:ext cx="2054225" cy="4489450"/>
            <a:chOff x="1826" y="1248"/>
            <a:chExt cx="1294" cy="2828"/>
          </a:xfrm>
        </p:grpSpPr>
        <p:sp>
          <p:nvSpPr>
            <p:cNvPr id="33812" name="Rectangle 3"/>
            <p:cNvSpPr>
              <a:spLocks noChangeArrowheads="1"/>
            </p:cNvSpPr>
            <p:nvPr/>
          </p:nvSpPr>
          <p:spPr bwMode="auto">
            <a:xfrm>
              <a:off x="1828" y="1252"/>
              <a:ext cx="1288" cy="2824"/>
            </a:xfrm>
            <a:prstGeom prst="rect">
              <a:avLst/>
            </a:prstGeom>
            <a:solidFill>
              <a:srgbClr val="CC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1826" y="3120"/>
              <a:ext cx="1294" cy="732"/>
              <a:chOff x="1826" y="3120"/>
              <a:chExt cx="1294" cy="732"/>
            </a:xfrm>
          </p:grpSpPr>
          <p:sp>
            <p:nvSpPr>
              <p:cNvPr id="33824" name="Line 5"/>
              <p:cNvSpPr>
                <a:spLocks noChangeShapeType="1"/>
              </p:cNvSpPr>
              <p:nvPr/>
            </p:nvSpPr>
            <p:spPr bwMode="auto">
              <a:xfrm>
                <a:off x="1826" y="3852"/>
                <a:ext cx="129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25" name="Line 6"/>
              <p:cNvSpPr>
                <a:spLocks noChangeShapeType="1"/>
              </p:cNvSpPr>
              <p:nvPr/>
            </p:nvSpPr>
            <p:spPr bwMode="auto">
              <a:xfrm>
                <a:off x="1826" y="3669"/>
                <a:ext cx="129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26" name="Line 7"/>
              <p:cNvSpPr>
                <a:spLocks noChangeShapeType="1"/>
              </p:cNvSpPr>
              <p:nvPr/>
            </p:nvSpPr>
            <p:spPr bwMode="auto">
              <a:xfrm>
                <a:off x="1826" y="3486"/>
                <a:ext cx="129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27" name="Line 8"/>
              <p:cNvSpPr>
                <a:spLocks noChangeShapeType="1"/>
              </p:cNvSpPr>
              <p:nvPr/>
            </p:nvSpPr>
            <p:spPr bwMode="auto">
              <a:xfrm>
                <a:off x="1826" y="3303"/>
                <a:ext cx="129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28" name="Line 9"/>
              <p:cNvSpPr>
                <a:spLocks noChangeShapeType="1"/>
              </p:cNvSpPr>
              <p:nvPr/>
            </p:nvSpPr>
            <p:spPr bwMode="auto">
              <a:xfrm>
                <a:off x="1826" y="3120"/>
                <a:ext cx="1294" cy="0"/>
              </a:xfrm>
              <a:prstGeom prst="line">
                <a:avLst/>
              </a:prstGeom>
              <a:noFill/>
              <a:ln w="508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33814" name="Line 10"/>
            <p:cNvSpPr>
              <a:spLocks noChangeShapeType="1"/>
            </p:cNvSpPr>
            <p:nvPr/>
          </p:nvSpPr>
          <p:spPr bwMode="auto">
            <a:xfrm>
              <a:off x="1826" y="2937"/>
              <a:ext cx="129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815" name="Line 11"/>
            <p:cNvSpPr>
              <a:spLocks noChangeShapeType="1"/>
            </p:cNvSpPr>
            <p:nvPr/>
          </p:nvSpPr>
          <p:spPr bwMode="auto">
            <a:xfrm>
              <a:off x="1826" y="2754"/>
              <a:ext cx="129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816" name="Line 12"/>
            <p:cNvSpPr>
              <a:spLocks noChangeShapeType="1"/>
            </p:cNvSpPr>
            <p:nvPr/>
          </p:nvSpPr>
          <p:spPr bwMode="auto">
            <a:xfrm>
              <a:off x="1826" y="2574"/>
              <a:ext cx="129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817" name="Line 13"/>
            <p:cNvSpPr>
              <a:spLocks noChangeShapeType="1"/>
            </p:cNvSpPr>
            <p:nvPr/>
          </p:nvSpPr>
          <p:spPr bwMode="auto">
            <a:xfrm>
              <a:off x="1826" y="2391"/>
              <a:ext cx="129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4" name="Group 14"/>
            <p:cNvGrpSpPr>
              <a:grpSpLocks/>
            </p:cNvGrpSpPr>
            <p:nvPr/>
          </p:nvGrpSpPr>
          <p:grpSpPr bwMode="auto">
            <a:xfrm>
              <a:off x="1826" y="1248"/>
              <a:ext cx="1294" cy="732"/>
              <a:chOff x="1826" y="1248"/>
              <a:chExt cx="1294" cy="732"/>
            </a:xfrm>
          </p:grpSpPr>
          <p:sp>
            <p:nvSpPr>
              <p:cNvPr id="33819" name="Line 15"/>
              <p:cNvSpPr>
                <a:spLocks noChangeShapeType="1"/>
              </p:cNvSpPr>
              <p:nvPr/>
            </p:nvSpPr>
            <p:spPr bwMode="auto">
              <a:xfrm>
                <a:off x="1826" y="1980"/>
                <a:ext cx="129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20" name="Line 16"/>
              <p:cNvSpPr>
                <a:spLocks noChangeShapeType="1"/>
              </p:cNvSpPr>
              <p:nvPr/>
            </p:nvSpPr>
            <p:spPr bwMode="auto">
              <a:xfrm>
                <a:off x="1826" y="1797"/>
                <a:ext cx="129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21" name="Line 17"/>
              <p:cNvSpPr>
                <a:spLocks noChangeShapeType="1"/>
              </p:cNvSpPr>
              <p:nvPr/>
            </p:nvSpPr>
            <p:spPr bwMode="auto">
              <a:xfrm>
                <a:off x="1826" y="1614"/>
                <a:ext cx="129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22" name="Line 18"/>
              <p:cNvSpPr>
                <a:spLocks noChangeShapeType="1"/>
              </p:cNvSpPr>
              <p:nvPr/>
            </p:nvSpPr>
            <p:spPr bwMode="auto">
              <a:xfrm>
                <a:off x="1826" y="1431"/>
                <a:ext cx="129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23" name="Line 19"/>
              <p:cNvSpPr>
                <a:spLocks noChangeShapeType="1"/>
              </p:cNvSpPr>
              <p:nvPr/>
            </p:nvSpPr>
            <p:spPr bwMode="auto">
              <a:xfrm>
                <a:off x="1826" y="1248"/>
                <a:ext cx="1294" cy="0"/>
              </a:xfrm>
              <a:prstGeom prst="line">
                <a:avLst/>
              </a:prstGeom>
              <a:noFill/>
              <a:ln w="508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33795" name="Line 20"/>
          <p:cNvSpPr>
            <a:spLocks noChangeShapeType="1"/>
          </p:cNvSpPr>
          <p:nvPr/>
        </p:nvSpPr>
        <p:spPr bwMode="auto">
          <a:xfrm>
            <a:off x="5414963" y="1831975"/>
            <a:ext cx="0" cy="46450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3796" name="Line 21"/>
          <p:cNvSpPr>
            <a:spLocks noChangeShapeType="1"/>
          </p:cNvSpPr>
          <p:nvPr/>
        </p:nvSpPr>
        <p:spPr bwMode="auto">
          <a:xfrm>
            <a:off x="3357563" y="1755775"/>
            <a:ext cx="0" cy="47212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3797" name="Rectangle 22"/>
          <p:cNvSpPr>
            <a:spLocks noChangeArrowheads="1"/>
          </p:cNvSpPr>
          <p:nvPr/>
        </p:nvSpPr>
        <p:spPr bwMode="auto">
          <a:xfrm>
            <a:off x="762000" y="1981200"/>
            <a:ext cx="4495800" cy="44787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2075" tIns="46038" rIns="92075" bIns="46038">
            <a:spAutoFit/>
          </a:bodyPr>
          <a:lstStyle/>
          <a:p>
            <a:r>
              <a:rPr lang="en-US" altLang="en-US" sz="1800" b="1" dirty="0">
                <a:latin typeface="Arial" pitchFamily="34" charset="0"/>
              </a:rPr>
              <a:t>     Return value               ?</a:t>
            </a:r>
          </a:p>
          <a:p>
            <a:r>
              <a:rPr lang="en-US" altLang="en-US" sz="1800" b="1" dirty="0">
                <a:latin typeface="Arial" pitchFamily="34" charset="0"/>
              </a:rPr>
              <a:t>            </a:t>
            </a:r>
            <a:r>
              <a:rPr lang="en-US" altLang="en-US" sz="1800" b="1" dirty="0" smtClean="0">
                <a:latin typeface="Arial" pitchFamily="34" charset="0"/>
              </a:rPr>
              <a:t>   </a:t>
            </a:r>
            <a:r>
              <a:rPr lang="en-US" altLang="en-US" sz="1800" b="1" dirty="0">
                <a:latin typeface="Arial" pitchFamily="34" charset="0"/>
              </a:rPr>
              <a:t>result               ?</a:t>
            </a:r>
          </a:p>
          <a:p>
            <a:r>
              <a:rPr lang="en-US" altLang="en-US" sz="1800" b="1" dirty="0">
                <a:latin typeface="Arial" pitchFamily="34" charset="0"/>
              </a:rPr>
              <a:t>                   </a:t>
            </a:r>
            <a:r>
              <a:rPr lang="en-US" altLang="en-US" sz="1800" b="1" dirty="0" smtClean="0">
                <a:latin typeface="Arial" pitchFamily="34" charset="0"/>
              </a:rPr>
              <a:t>    </a:t>
            </a:r>
            <a:r>
              <a:rPr lang="en-US" altLang="en-US" sz="1800" b="1" dirty="0">
                <a:latin typeface="Arial" pitchFamily="34" charset="0"/>
              </a:rPr>
              <a:t>b               0</a:t>
            </a:r>
          </a:p>
          <a:p>
            <a:r>
              <a:rPr lang="en-US" altLang="en-US" sz="1800" b="1" dirty="0">
                <a:latin typeface="Arial" pitchFamily="34" charset="0"/>
              </a:rPr>
              <a:t>                    </a:t>
            </a:r>
            <a:r>
              <a:rPr lang="en-US" altLang="en-US" sz="1800" b="1" dirty="0" smtClean="0">
                <a:latin typeface="Arial" pitchFamily="34" charset="0"/>
              </a:rPr>
              <a:t>  a              </a:t>
            </a:r>
            <a:r>
              <a:rPr lang="en-US" altLang="en-US" sz="1800" b="1" dirty="0">
                <a:latin typeface="Arial" pitchFamily="34" charset="0"/>
              </a:rPr>
              <a:t>5</a:t>
            </a:r>
          </a:p>
          <a:p>
            <a:r>
              <a:rPr lang="en-US" altLang="en-US" sz="1800" b="1" dirty="0">
                <a:latin typeface="Arial" pitchFamily="34" charset="0"/>
              </a:rPr>
              <a:t>Return Address             </a:t>
            </a:r>
            <a:r>
              <a:rPr lang="en-US" altLang="en-US" sz="1800" b="1" dirty="0" smtClean="0">
                <a:latin typeface="Arial" pitchFamily="34" charset="0"/>
              </a:rPr>
              <a:t>50</a:t>
            </a:r>
            <a:endParaRPr lang="en-US" altLang="en-US" sz="1800" b="1" dirty="0">
              <a:latin typeface="Arial" pitchFamily="34" charset="0"/>
            </a:endParaRPr>
          </a:p>
          <a:p>
            <a:pPr>
              <a:spcBef>
                <a:spcPts val="1200"/>
              </a:spcBef>
            </a:pPr>
            <a:r>
              <a:rPr lang="en-US" altLang="en-US" sz="1800" b="1" dirty="0">
                <a:latin typeface="Arial" pitchFamily="34" charset="0"/>
              </a:rPr>
              <a:t>     Return value               ?</a:t>
            </a:r>
          </a:p>
          <a:p>
            <a:pPr algn="l"/>
            <a:r>
              <a:rPr lang="en-US" altLang="en-US" sz="1800" b="1" dirty="0">
                <a:latin typeface="Arial" pitchFamily="34" charset="0"/>
              </a:rPr>
              <a:t>                 </a:t>
            </a:r>
            <a:r>
              <a:rPr lang="en-US" altLang="en-US" sz="1800" b="1" dirty="0" smtClean="0">
                <a:latin typeface="Arial" pitchFamily="34" charset="0"/>
              </a:rPr>
              <a:t>           result    5+func(5,0</a:t>
            </a:r>
            <a:r>
              <a:rPr lang="en-US" altLang="en-US" sz="1800" b="1" dirty="0">
                <a:latin typeface="Arial" pitchFamily="34" charset="0"/>
              </a:rPr>
              <a:t>) = ?</a:t>
            </a:r>
          </a:p>
          <a:p>
            <a:r>
              <a:rPr lang="en-US" altLang="en-US" sz="1800" b="1" dirty="0">
                <a:latin typeface="Arial" pitchFamily="34" charset="0"/>
              </a:rPr>
              <a:t>                     </a:t>
            </a:r>
            <a:r>
              <a:rPr lang="en-US" altLang="en-US" sz="1800" b="1" dirty="0" smtClean="0">
                <a:latin typeface="Arial" pitchFamily="34" charset="0"/>
              </a:rPr>
              <a:t>  </a:t>
            </a:r>
            <a:r>
              <a:rPr lang="en-US" altLang="en-US" sz="1800" b="1" dirty="0">
                <a:latin typeface="Arial" pitchFamily="34" charset="0"/>
              </a:rPr>
              <a:t>b               1</a:t>
            </a:r>
          </a:p>
          <a:p>
            <a:r>
              <a:rPr lang="en-US" altLang="en-US" sz="1800" b="1" dirty="0">
                <a:latin typeface="Arial" pitchFamily="34" charset="0"/>
              </a:rPr>
              <a:t>                    </a:t>
            </a:r>
            <a:r>
              <a:rPr lang="en-US" altLang="en-US" sz="1800" b="1" dirty="0" smtClean="0">
                <a:latin typeface="Arial" pitchFamily="34" charset="0"/>
              </a:rPr>
              <a:t>   </a:t>
            </a:r>
            <a:r>
              <a:rPr lang="en-US" altLang="en-US" sz="1800" b="1" dirty="0">
                <a:latin typeface="Arial" pitchFamily="34" charset="0"/>
              </a:rPr>
              <a:t>a               5</a:t>
            </a:r>
          </a:p>
          <a:p>
            <a:r>
              <a:rPr lang="en-US" altLang="en-US" sz="1800" b="1" dirty="0">
                <a:latin typeface="Arial" pitchFamily="34" charset="0"/>
              </a:rPr>
              <a:t>Return Address              </a:t>
            </a:r>
            <a:r>
              <a:rPr lang="en-US" altLang="en-US" sz="1800" b="1" dirty="0" smtClean="0">
                <a:latin typeface="Arial" pitchFamily="34" charset="0"/>
              </a:rPr>
              <a:t>50</a:t>
            </a:r>
            <a:endParaRPr lang="en-US" altLang="en-US" sz="1800" b="1" dirty="0">
              <a:latin typeface="Arial" pitchFamily="34" charset="0"/>
            </a:endParaRPr>
          </a:p>
          <a:p>
            <a:pPr>
              <a:spcBef>
                <a:spcPts val="600"/>
              </a:spcBef>
            </a:pPr>
            <a:r>
              <a:rPr lang="en-US" altLang="en-US" sz="1800" b="1" dirty="0">
                <a:latin typeface="Arial" pitchFamily="34" charset="0"/>
              </a:rPr>
              <a:t>     Return value               ?</a:t>
            </a:r>
          </a:p>
          <a:p>
            <a:pPr algn="l"/>
            <a:r>
              <a:rPr lang="en-US" altLang="en-US" sz="1800" b="1" dirty="0">
                <a:latin typeface="Arial" pitchFamily="34" charset="0"/>
              </a:rPr>
              <a:t>                 </a:t>
            </a:r>
            <a:r>
              <a:rPr lang="en-US" altLang="en-US" sz="1800" b="1" dirty="0" smtClean="0">
                <a:latin typeface="Arial" pitchFamily="34" charset="0"/>
              </a:rPr>
              <a:t>           result    5+func(5,1</a:t>
            </a:r>
            <a:r>
              <a:rPr lang="en-US" altLang="en-US" sz="1800" b="1" dirty="0">
                <a:latin typeface="Arial" pitchFamily="34" charset="0"/>
              </a:rPr>
              <a:t>) = ?</a:t>
            </a:r>
          </a:p>
          <a:p>
            <a:r>
              <a:rPr lang="en-US" altLang="en-US" sz="1800" b="1" dirty="0">
                <a:latin typeface="Arial" pitchFamily="34" charset="0"/>
              </a:rPr>
              <a:t>                    </a:t>
            </a:r>
            <a:r>
              <a:rPr lang="en-US" altLang="en-US" sz="1800" b="1" dirty="0" smtClean="0">
                <a:latin typeface="Arial" pitchFamily="34" charset="0"/>
              </a:rPr>
              <a:t>  </a:t>
            </a:r>
            <a:r>
              <a:rPr lang="en-US" altLang="en-US" sz="1800" b="1" dirty="0">
                <a:latin typeface="Arial" pitchFamily="34" charset="0"/>
              </a:rPr>
              <a:t>b              2</a:t>
            </a:r>
          </a:p>
          <a:p>
            <a:r>
              <a:rPr lang="en-US" altLang="en-US" sz="1800" b="1" dirty="0">
                <a:latin typeface="Arial" pitchFamily="34" charset="0"/>
              </a:rPr>
              <a:t>                    </a:t>
            </a:r>
            <a:r>
              <a:rPr lang="en-US" altLang="en-US" sz="1800" b="1" dirty="0" smtClean="0">
                <a:latin typeface="Arial" pitchFamily="34" charset="0"/>
              </a:rPr>
              <a:t>  </a:t>
            </a:r>
            <a:r>
              <a:rPr lang="en-US" altLang="en-US" sz="1800" b="1" dirty="0">
                <a:latin typeface="Arial" pitchFamily="34" charset="0"/>
              </a:rPr>
              <a:t>a              </a:t>
            </a:r>
            <a:r>
              <a:rPr lang="en-US" altLang="en-US" sz="1800" b="1" dirty="0" smtClean="0">
                <a:latin typeface="Arial" pitchFamily="34" charset="0"/>
              </a:rPr>
              <a:t>5</a:t>
            </a:r>
          </a:p>
          <a:p>
            <a:r>
              <a:rPr lang="en-US" altLang="en-US" sz="1800" b="1" dirty="0" smtClean="0">
                <a:latin typeface="Arial" pitchFamily="34" charset="0"/>
              </a:rPr>
              <a:t>Return Address          </a:t>
            </a:r>
            <a:r>
              <a:rPr lang="en-US" altLang="en-US" sz="1800" b="1" dirty="0">
                <a:latin typeface="Arial" pitchFamily="34" charset="0"/>
              </a:rPr>
              <a:t>100</a:t>
            </a:r>
          </a:p>
        </p:txBody>
      </p:sp>
      <p:grpSp>
        <p:nvGrpSpPr>
          <p:cNvPr id="5" name="Group 23"/>
          <p:cNvGrpSpPr>
            <a:grpSpLocks/>
          </p:cNvGrpSpPr>
          <p:nvPr/>
        </p:nvGrpSpPr>
        <p:grpSpPr bwMode="auto">
          <a:xfrm>
            <a:off x="5568950" y="3557588"/>
            <a:ext cx="3330575" cy="2917825"/>
            <a:chOff x="3217" y="2241"/>
            <a:chExt cx="2098" cy="1838"/>
          </a:xfrm>
        </p:grpSpPr>
        <p:sp>
          <p:nvSpPr>
            <p:cNvPr id="33806" name="Line 24"/>
            <p:cNvSpPr>
              <a:spLocks noChangeShapeType="1"/>
            </p:cNvSpPr>
            <p:nvPr/>
          </p:nvSpPr>
          <p:spPr bwMode="auto">
            <a:xfrm flipV="1">
              <a:off x="3217" y="3632"/>
              <a:ext cx="478" cy="447"/>
            </a:xfrm>
            <a:prstGeom prst="line">
              <a:avLst/>
            </a:prstGeom>
            <a:noFill/>
            <a:ln w="28575">
              <a:solidFill>
                <a:srgbClr val="99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807" name="Line 25"/>
            <p:cNvSpPr>
              <a:spLocks noChangeShapeType="1"/>
            </p:cNvSpPr>
            <p:nvPr/>
          </p:nvSpPr>
          <p:spPr bwMode="auto">
            <a:xfrm>
              <a:off x="3218" y="3183"/>
              <a:ext cx="478" cy="448"/>
            </a:xfrm>
            <a:prstGeom prst="line">
              <a:avLst/>
            </a:prstGeom>
            <a:noFill/>
            <a:ln w="28575">
              <a:solidFill>
                <a:srgbClr val="99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808" name="Rectangle 26"/>
            <p:cNvSpPr>
              <a:spLocks noChangeArrowheads="1"/>
            </p:cNvSpPr>
            <p:nvPr/>
          </p:nvSpPr>
          <p:spPr bwMode="auto">
            <a:xfrm>
              <a:off x="3686" y="3559"/>
              <a:ext cx="1581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altLang="en-US" sz="2000" b="1">
                  <a:solidFill>
                    <a:srgbClr val="990033"/>
                  </a:solidFill>
                </a:rPr>
                <a:t>record for func(5,2)</a:t>
              </a:r>
            </a:p>
          </p:txBody>
        </p:sp>
        <p:sp>
          <p:nvSpPr>
            <p:cNvPr id="33809" name="Line 27"/>
            <p:cNvSpPr>
              <a:spLocks noChangeShapeType="1"/>
            </p:cNvSpPr>
            <p:nvPr/>
          </p:nvSpPr>
          <p:spPr bwMode="auto">
            <a:xfrm flipV="1">
              <a:off x="3265" y="2689"/>
              <a:ext cx="478" cy="448"/>
            </a:xfrm>
            <a:prstGeom prst="line">
              <a:avLst/>
            </a:prstGeom>
            <a:noFill/>
            <a:ln w="28575">
              <a:solidFill>
                <a:srgbClr val="99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810" name="Line 28"/>
            <p:cNvSpPr>
              <a:spLocks noChangeShapeType="1"/>
            </p:cNvSpPr>
            <p:nvPr/>
          </p:nvSpPr>
          <p:spPr bwMode="auto">
            <a:xfrm>
              <a:off x="3266" y="2241"/>
              <a:ext cx="478" cy="447"/>
            </a:xfrm>
            <a:prstGeom prst="line">
              <a:avLst/>
            </a:prstGeom>
            <a:noFill/>
            <a:ln w="28575">
              <a:solidFill>
                <a:srgbClr val="99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811" name="Rectangle 29"/>
            <p:cNvSpPr>
              <a:spLocks noChangeArrowheads="1"/>
            </p:cNvSpPr>
            <p:nvPr/>
          </p:nvSpPr>
          <p:spPr bwMode="auto">
            <a:xfrm>
              <a:off x="3734" y="2617"/>
              <a:ext cx="1581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altLang="en-US" sz="2000" b="1">
                  <a:solidFill>
                    <a:srgbClr val="990033"/>
                  </a:solidFill>
                </a:rPr>
                <a:t>record for func(5,1)</a:t>
              </a:r>
            </a:p>
          </p:txBody>
        </p:sp>
      </p:grpSp>
      <p:sp>
        <p:nvSpPr>
          <p:cNvPr id="33799" name="Line 30"/>
          <p:cNvSpPr>
            <a:spLocks noChangeShapeType="1"/>
          </p:cNvSpPr>
          <p:nvPr/>
        </p:nvSpPr>
        <p:spPr bwMode="auto">
          <a:xfrm flipV="1">
            <a:off x="5645150" y="2771775"/>
            <a:ext cx="758825" cy="711200"/>
          </a:xfrm>
          <a:prstGeom prst="line">
            <a:avLst/>
          </a:prstGeom>
          <a:noFill/>
          <a:ln w="28575">
            <a:solidFill>
              <a:srgbClr val="990000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3800" name="Line 31"/>
          <p:cNvSpPr>
            <a:spLocks noChangeShapeType="1"/>
          </p:cNvSpPr>
          <p:nvPr/>
        </p:nvSpPr>
        <p:spPr bwMode="auto">
          <a:xfrm>
            <a:off x="5646738" y="2060575"/>
            <a:ext cx="758825" cy="709613"/>
          </a:xfrm>
          <a:prstGeom prst="line">
            <a:avLst/>
          </a:prstGeom>
          <a:noFill/>
          <a:ln w="28575">
            <a:solidFill>
              <a:srgbClr val="990000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3801" name="Rectangle 32"/>
          <p:cNvSpPr>
            <a:spLocks noChangeArrowheads="1"/>
          </p:cNvSpPr>
          <p:nvPr/>
        </p:nvSpPr>
        <p:spPr bwMode="auto">
          <a:xfrm>
            <a:off x="6389688" y="1893888"/>
            <a:ext cx="2573012" cy="13240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2075" tIns="46038" rIns="92075" bIns="46038">
            <a:spAutoFit/>
          </a:bodyPr>
          <a:lstStyle/>
          <a:p>
            <a:pPr algn="l"/>
            <a:r>
              <a:rPr lang="en-US" altLang="en-US" sz="2000" b="1" dirty="0">
                <a:solidFill>
                  <a:srgbClr val="990033"/>
                </a:solidFill>
              </a:rPr>
              <a:t>call in </a:t>
            </a:r>
            <a:r>
              <a:rPr lang="en-US" altLang="en-US" sz="2000" b="1" dirty="0" err="1">
                <a:solidFill>
                  <a:srgbClr val="990033"/>
                </a:solidFill>
              </a:rPr>
              <a:t>func</a:t>
            </a:r>
            <a:r>
              <a:rPr lang="en-US" altLang="en-US" sz="2000" b="1" dirty="0">
                <a:solidFill>
                  <a:srgbClr val="990033"/>
                </a:solidFill>
              </a:rPr>
              <a:t>(5,1) code</a:t>
            </a:r>
          </a:p>
          <a:p>
            <a:pPr algn="l"/>
            <a:r>
              <a:rPr lang="en-US" altLang="en-US" sz="2000" b="1" dirty="0">
                <a:solidFill>
                  <a:srgbClr val="990033"/>
                </a:solidFill>
              </a:rPr>
              <a:t>at instruction 50</a:t>
            </a:r>
          </a:p>
          <a:p>
            <a:pPr algn="l"/>
            <a:r>
              <a:rPr lang="en-US" altLang="en-US" sz="2000" b="1" dirty="0">
                <a:solidFill>
                  <a:srgbClr val="990033"/>
                </a:solidFill>
              </a:rPr>
              <a:t>pushes on this record </a:t>
            </a:r>
          </a:p>
          <a:p>
            <a:pPr algn="l"/>
            <a:r>
              <a:rPr lang="en-US" altLang="en-US" sz="2000" b="1" dirty="0">
                <a:solidFill>
                  <a:srgbClr val="990033"/>
                </a:solidFill>
              </a:rPr>
              <a:t>for </a:t>
            </a:r>
            <a:r>
              <a:rPr lang="en-US" altLang="en-US" sz="2000" b="1" dirty="0" err="1">
                <a:solidFill>
                  <a:srgbClr val="990033"/>
                </a:solidFill>
              </a:rPr>
              <a:t>func</a:t>
            </a:r>
            <a:r>
              <a:rPr lang="en-US" altLang="en-US" sz="2000" b="1" dirty="0">
                <a:solidFill>
                  <a:srgbClr val="990033"/>
                </a:solidFill>
              </a:rPr>
              <a:t>(5,0)</a:t>
            </a:r>
          </a:p>
        </p:txBody>
      </p:sp>
      <p:sp>
        <p:nvSpPr>
          <p:cNvPr id="33802" name="Line 33"/>
          <p:cNvSpPr>
            <a:spLocks noChangeShapeType="1"/>
          </p:cNvSpPr>
          <p:nvPr/>
        </p:nvSpPr>
        <p:spPr bwMode="auto">
          <a:xfrm>
            <a:off x="3360738" y="3505200"/>
            <a:ext cx="2054225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3803" name="Rectangle 34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228600"/>
            <a:ext cx="8991600" cy="1066800"/>
          </a:xfrm>
          <a:noFill/>
        </p:spPr>
        <p:txBody>
          <a:bodyPr lIns="92075" tIns="46038" rIns="92075" bIns="46038" anchor="b"/>
          <a:lstStyle/>
          <a:p>
            <a:pPr eaLnBrk="1" hangingPunct="1"/>
            <a:r>
              <a:rPr lang="en-US" altLang="en-US" sz="2800" dirty="0" smtClean="0"/>
              <a:t/>
            </a:r>
            <a:br>
              <a:rPr lang="en-US" altLang="en-US" sz="2800" dirty="0" smtClean="0"/>
            </a:br>
            <a:r>
              <a:rPr lang="en-US" altLang="en-US" sz="2800" dirty="0" smtClean="0"/>
              <a:t/>
            </a:r>
            <a:br>
              <a:rPr lang="en-US" altLang="en-US" sz="2800" dirty="0" smtClean="0"/>
            </a:br>
            <a:endParaRPr lang="en-US" altLang="en-US" sz="2800" dirty="0" smtClean="0"/>
          </a:p>
        </p:txBody>
      </p:sp>
      <p:sp>
        <p:nvSpPr>
          <p:cNvPr id="39" name="Rectangle 3"/>
          <p:cNvSpPr txBox="1">
            <a:spLocks noChangeArrowheads="1"/>
          </p:cNvSpPr>
          <p:nvPr/>
        </p:nvSpPr>
        <p:spPr bwMode="auto">
          <a:xfrm>
            <a:off x="0" y="76200"/>
            <a:ext cx="4953000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l" defTabSz="457200">
              <a:buFont typeface="Times" charset="0"/>
              <a:buNone/>
              <a:defRPr/>
            </a:pPr>
            <a:r>
              <a:rPr lang="en-US" altLang="en-US" sz="1400" dirty="0">
                <a:latin typeface="Courier New" pitchFamily="49" charset="0"/>
                <a:cs typeface="ＭＳ Ｐゴシック" pitchFamily="-107" charset="-128"/>
              </a:rPr>
              <a:t>public static </a:t>
            </a:r>
            <a:r>
              <a:rPr lang="en-US" altLang="en-US" sz="1400" dirty="0" err="1">
                <a:latin typeface="Courier New" pitchFamily="49" charset="0"/>
                <a:cs typeface="ＭＳ Ｐゴシック" pitchFamily="-107" charset="-128"/>
              </a:rPr>
              <a:t>int</a:t>
            </a:r>
            <a:r>
              <a:rPr lang="en-US" altLang="en-US" sz="1400" dirty="0">
                <a:latin typeface="Courier New" pitchFamily="49" charset="0"/>
                <a:cs typeface="ＭＳ Ｐゴシック" pitchFamily="-107" charset="-128"/>
              </a:rPr>
              <a:t> </a:t>
            </a:r>
            <a:r>
              <a:rPr lang="en-US" altLang="en-US" sz="1400" dirty="0" err="1">
                <a:latin typeface="Courier New" pitchFamily="49" charset="0"/>
                <a:cs typeface="ＭＳ Ｐゴシック" pitchFamily="-107" charset="-128"/>
              </a:rPr>
              <a:t>func</a:t>
            </a:r>
            <a:r>
              <a:rPr lang="en-US" altLang="en-US" sz="1400" dirty="0">
                <a:latin typeface="Courier New" pitchFamily="49" charset="0"/>
                <a:cs typeface="ＭＳ Ｐゴシック" pitchFamily="-107" charset="-128"/>
              </a:rPr>
              <a:t>(</a:t>
            </a:r>
            <a:r>
              <a:rPr lang="en-US" altLang="en-US" sz="1400" dirty="0" err="1">
                <a:latin typeface="Courier New" pitchFamily="49" charset="0"/>
                <a:cs typeface="ＭＳ Ｐゴシック" pitchFamily="-107" charset="-128"/>
              </a:rPr>
              <a:t>int</a:t>
            </a:r>
            <a:r>
              <a:rPr lang="en-US" altLang="en-US" sz="1400" dirty="0">
                <a:latin typeface="Courier New" pitchFamily="49" charset="0"/>
                <a:cs typeface="ＭＳ Ｐゴシック" pitchFamily="-107" charset="-128"/>
              </a:rPr>
              <a:t> a, </a:t>
            </a:r>
            <a:r>
              <a:rPr lang="en-US" altLang="en-US" sz="1400" dirty="0" err="1">
                <a:latin typeface="Courier New" pitchFamily="49" charset="0"/>
                <a:cs typeface="ＭＳ Ｐゴシック" pitchFamily="-107" charset="-128"/>
              </a:rPr>
              <a:t>int</a:t>
            </a:r>
            <a:r>
              <a:rPr lang="en-US" altLang="en-US" sz="1400" dirty="0">
                <a:latin typeface="Courier New" pitchFamily="49" charset="0"/>
                <a:cs typeface="ＭＳ Ｐゴシック" pitchFamily="-107" charset="-128"/>
              </a:rPr>
              <a:t> b){</a:t>
            </a:r>
          </a:p>
          <a:p>
            <a:pPr marL="342900" indent="-342900" algn="l" defTabSz="457200">
              <a:buFont typeface="Times" charset="0"/>
              <a:buNone/>
              <a:defRPr/>
            </a:pPr>
            <a:r>
              <a:rPr lang="en-US" altLang="en-US" sz="1400" dirty="0">
                <a:latin typeface="Courier New" pitchFamily="49" charset="0"/>
                <a:cs typeface="ＭＳ Ｐゴシック" pitchFamily="-107" charset="-128"/>
              </a:rPr>
              <a:t>  </a:t>
            </a:r>
            <a:r>
              <a:rPr lang="en-US" altLang="en-US" sz="1400" dirty="0" err="1">
                <a:latin typeface="Courier New" pitchFamily="49" charset="0"/>
                <a:cs typeface="ＭＳ Ｐゴシック" pitchFamily="-107" charset="-128"/>
              </a:rPr>
              <a:t>int</a:t>
            </a:r>
            <a:r>
              <a:rPr lang="en-US" altLang="en-US" sz="1400" dirty="0">
                <a:latin typeface="Courier New" pitchFamily="49" charset="0"/>
                <a:cs typeface="ＭＳ Ｐゴシック" pitchFamily="-107" charset="-128"/>
              </a:rPr>
              <a:t> result;</a:t>
            </a:r>
          </a:p>
          <a:p>
            <a:pPr marL="342900" indent="-342900" algn="l" defTabSz="457200">
              <a:buFont typeface="Times" charset="0"/>
              <a:buNone/>
              <a:defRPr/>
            </a:pPr>
            <a:r>
              <a:rPr lang="en-US" altLang="en-US" sz="1400" dirty="0">
                <a:latin typeface="Courier New" pitchFamily="49" charset="0"/>
                <a:cs typeface="ＭＳ Ｐゴシック" pitchFamily="-107" charset="-128"/>
              </a:rPr>
              <a:t>  if (b == 0)</a:t>
            </a:r>
          </a:p>
          <a:p>
            <a:pPr marL="342900" indent="-342900" algn="l" defTabSz="457200">
              <a:buFont typeface="Times" charset="0"/>
              <a:buNone/>
              <a:defRPr/>
            </a:pPr>
            <a:r>
              <a:rPr lang="en-US" altLang="en-US" sz="1400" dirty="0">
                <a:latin typeface="Courier New" pitchFamily="49" charset="0"/>
                <a:cs typeface="ＭＳ Ｐゴシック" pitchFamily="-107" charset="-128"/>
              </a:rPr>
              <a:t>	  result = 0;</a:t>
            </a:r>
          </a:p>
          <a:p>
            <a:pPr marL="342900" indent="-342900" algn="l" defTabSz="457200">
              <a:buFont typeface="Times" charset="0"/>
              <a:buNone/>
              <a:defRPr/>
            </a:pPr>
            <a:r>
              <a:rPr lang="en-US" altLang="en-US" sz="1400" dirty="0">
                <a:latin typeface="Courier New" pitchFamily="49" charset="0"/>
                <a:cs typeface="ＭＳ Ｐゴシック" pitchFamily="-107" charset="-128"/>
              </a:rPr>
              <a:t>  else if (b &gt; 0)</a:t>
            </a:r>
            <a:endParaRPr lang="en-US" altLang="en-US" sz="1400" dirty="0">
              <a:solidFill>
                <a:srgbClr val="0000CC"/>
              </a:solidFill>
              <a:latin typeface="Courier New" pitchFamily="49" charset="0"/>
              <a:cs typeface="ＭＳ Ｐゴシック" pitchFamily="-107" charset="-128"/>
            </a:endParaRPr>
          </a:p>
          <a:p>
            <a:pPr marL="342900" indent="-342900" algn="l" defTabSz="457200">
              <a:buFont typeface="Times" charset="0"/>
              <a:buNone/>
              <a:defRPr/>
            </a:pPr>
            <a:r>
              <a:rPr lang="en-US" altLang="en-US" sz="1400" dirty="0">
                <a:latin typeface="Courier New" pitchFamily="49" charset="0"/>
                <a:cs typeface="ＭＳ Ｐゴシック" pitchFamily="-107" charset="-128"/>
              </a:rPr>
              <a:t>    result = a + </a:t>
            </a:r>
            <a:r>
              <a:rPr lang="en-US" altLang="en-US" sz="1400" dirty="0" err="1">
                <a:latin typeface="Courier New" pitchFamily="49" charset="0"/>
                <a:cs typeface="ＭＳ Ｐゴシック" pitchFamily="-107" charset="-128"/>
              </a:rPr>
              <a:t>func</a:t>
            </a:r>
            <a:r>
              <a:rPr lang="en-US" altLang="en-US" sz="1400" dirty="0">
                <a:latin typeface="Courier New" pitchFamily="49" charset="0"/>
                <a:cs typeface="ＭＳ Ｐゴシック" pitchFamily="-107" charset="-128"/>
              </a:rPr>
              <a:t>(a, b - 1)); </a:t>
            </a:r>
            <a:r>
              <a:rPr lang="en-US" altLang="en-US" sz="1400" dirty="0" smtClean="0">
                <a:solidFill>
                  <a:srgbClr val="0033CC"/>
                </a:solidFill>
                <a:latin typeface="Courier New" pitchFamily="49" charset="0"/>
                <a:cs typeface="ＭＳ Ｐゴシック" pitchFamily="-107" charset="-128"/>
              </a:rPr>
              <a:t>//line 50  </a:t>
            </a:r>
            <a:endParaRPr lang="en-US" altLang="en-US" sz="1400" dirty="0">
              <a:solidFill>
                <a:srgbClr val="0033CC"/>
              </a:solidFill>
              <a:latin typeface="Courier New" pitchFamily="49" charset="0"/>
              <a:cs typeface="ＭＳ Ｐゴシック" pitchFamily="-107" charset="-128"/>
            </a:endParaRPr>
          </a:p>
          <a:p>
            <a:pPr marL="342900" indent="-342900" algn="l" defTabSz="457200">
              <a:buFont typeface="Times" charset="0"/>
              <a:buNone/>
              <a:defRPr/>
            </a:pPr>
            <a:r>
              <a:rPr lang="en-US" altLang="en-US" sz="1400" dirty="0">
                <a:latin typeface="Courier New" pitchFamily="49" charset="0"/>
                <a:cs typeface="ＭＳ Ｐゴシック" pitchFamily="-107" charset="-128"/>
              </a:rPr>
              <a:t>else 		</a:t>
            </a:r>
            <a:endParaRPr lang="en-US" altLang="en-US" sz="1400" dirty="0">
              <a:solidFill>
                <a:srgbClr val="0000CC"/>
              </a:solidFill>
              <a:latin typeface="Courier New" pitchFamily="49" charset="0"/>
              <a:cs typeface="ＭＳ Ｐゴシック" pitchFamily="-107" charset="-128"/>
            </a:endParaRPr>
          </a:p>
          <a:p>
            <a:pPr marL="342900" indent="-342900" algn="l" defTabSz="457200">
              <a:buFont typeface="Times" charset="0"/>
              <a:buNone/>
              <a:defRPr/>
            </a:pPr>
            <a:r>
              <a:rPr lang="en-US" altLang="en-US" sz="1400" dirty="0">
                <a:latin typeface="Courier New" pitchFamily="49" charset="0"/>
                <a:cs typeface="ＭＳ Ｐゴシック" pitchFamily="-107" charset="-128"/>
              </a:rPr>
              <a:t>	  result = </a:t>
            </a:r>
            <a:r>
              <a:rPr lang="en-US" altLang="en-US" sz="1400" dirty="0" err="1">
                <a:latin typeface="Courier New" pitchFamily="49" charset="0"/>
                <a:cs typeface="ＭＳ Ｐゴシック" pitchFamily="-107" charset="-128"/>
              </a:rPr>
              <a:t>func</a:t>
            </a:r>
            <a:r>
              <a:rPr lang="en-US" altLang="en-US" sz="1400" dirty="0">
                <a:latin typeface="Courier New" pitchFamily="49" charset="0"/>
                <a:cs typeface="ＭＳ Ｐゴシック" pitchFamily="-107" charset="-128"/>
              </a:rPr>
              <a:t>(- a, - b); </a:t>
            </a:r>
            <a:r>
              <a:rPr lang="en-US" altLang="en-US" sz="1400" dirty="0" smtClean="0">
                <a:solidFill>
                  <a:srgbClr val="0033CC"/>
                </a:solidFill>
                <a:latin typeface="Courier New" pitchFamily="49" charset="0"/>
                <a:cs typeface="ＭＳ Ｐゴシック" pitchFamily="-107" charset="-128"/>
              </a:rPr>
              <a:t>//line 70              </a:t>
            </a:r>
            <a:endParaRPr lang="en-US" altLang="en-US" sz="1400" dirty="0">
              <a:solidFill>
                <a:srgbClr val="0033CC"/>
              </a:solidFill>
              <a:latin typeface="Courier New" pitchFamily="49" charset="0"/>
              <a:cs typeface="ＭＳ Ｐゴシック" pitchFamily="-107" charset="-128"/>
            </a:endParaRPr>
          </a:p>
          <a:p>
            <a:pPr marL="342900" indent="-342900" algn="l" defTabSz="457200">
              <a:buFont typeface="Times" charset="0"/>
              <a:buNone/>
              <a:defRPr/>
            </a:pPr>
            <a:r>
              <a:rPr lang="en-US" altLang="en-US" sz="1400" dirty="0">
                <a:latin typeface="Courier New" pitchFamily="49" charset="0"/>
                <a:cs typeface="ＭＳ Ｐゴシック" pitchFamily="-107" charset="-128"/>
              </a:rPr>
              <a:t>return result;           </a:t>
            </a:r>
          </a:p>
          <a:p>
            <a:pPr marL="342900" indent="-342900" algn="l" defTabSz="457200">
              <a:buFont typeface="Times" charset="0"/>
              <a:buNone/>
              <a:defRPr/>
            </a:pPr>
            <a:r>
              <a:rPr lang="en-US" altLang="en-US" sz="1400" dirty="0">
                <a:latin typeface="Courier New" pitchFamily="49" charset="0"/>
                <a:cs typeface="ＭＳ Ｐゴシック" pitchFamily="-107" charset="-128"/>
              </a:rPr>
              <a:t>}</a:t>
            </a:r>
            <a:r>
              <a:rPr lang="en-US" altLang="en-US" sz="1400" b="1" dirty="0">
                <a:latin typeface="Courier New" pitchFamily="49" charset="0"/>
                <a:cs typeface="ＭＳ Ｐゴシック" pitchFamily="-107" charset="-128"/>
              </a:rPr>
              <a:t> </a:t>
            </a:r>
            <a:r>
              <a:rPr lang="en-US" altLang="en-US" sz="1400" b="1" dirty="0">
                <a:solidFill>
                  <a:schemeClr val="folHlink"/>
                </a:solidFill>
                <a:latin typeface="Courier New" pitchFamily="49" charset="0"/>
                <a:cs typeface="ＭＳ Ｐゴシック" pitchFamily="-107" charset="-128"/>
              </a:rPr>
              <a:t>	</a:t>
            </a:r>
          </a:p>
          <a:p>
            <a:pPr marL="342900" indent="-342900" algn="l" defTabSz="457200">
              <a:buFont typeface="Times" charset="0"/>
              <a:buNone/>
              <a:defRPr/>
            </a:pPr>
            <a:endParaRPr lang="en-US" altLang="en-US" sz="700" dirty="0">
              <a:latin typeface="+mn-lt"/>
              <a:cs typeface="ＭＳ Ｐゴシック" pitchFamily="-10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86781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3605213" y="1981200"/>
            <a:ext cx="2054225" cy="4489450"/>
            <a:chOff x="1826" y="1248"/>
            <a:chExt cx="1294" cy="2828"/>
          </a:xfrm>
        </p:grpSpPr>
        <p:sp>
          <p:nvSpPr>
            <p:cNvPr id="34834" name="Rectangle 3"/>
            <p:cNvSpPr>
              <a:spLocks noChangeArrowheads="1"/>
            </p:cNvSpPr>
            <p:nvPr/>
          </p:nvSpPr>
          <p:spPr bwMode="auto">
            <a:xfrm>
              <a:off x="1828" y="1252"/>
              <a:ext cx="1288" cy="2824"/>
            </a:xfrm>
            <a:prstGeom prst="rect">
              <a:avLst/>
            </a:prstGeom>
            <a:solidFill>
              <a:srgbClr val="CC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1826" y="3120"/>
              <a:ext cx="1294" cy="732"/>
              <a:chOff x="1826" y="3120"/>
              <a:chExt cx="1294" cy="732"/>
            </a:xfrm>
          </p:grpSpPr>
          <p:sp>
            <p:nvSpPr>
              <p:cNvPr id="34846" name="Line 5"/>
              <p:cNvSpPr>
                <a:spLocks noChangeShapeType="1"/>
              </p:cNvSpPr>
              <p:nvPr/>
            </p:nvSpPr>
            <p:spPr bwMode="auto">
              <a:xfrm>
                <a:off x="1826" y="3852"/>
                <a:ext cx="129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847" name="Line 6"/>
              <p:cNvSpPr>
                <a:spLocks noChangeShapeType="1"/>
              </p:cNvSpPr>
              <p:nvPr/>
            </p:nvSpPr>
            <p:spPr bwMode="auto">
              <a:xfrm>
                <a:off x="1826" y="3669"/>
                <a:ext cx="129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848" name="Line 7"/>
              <p:cNvSpPr>
                <a:spLocks noChangeShapeType="1"/>
              </p:cNvSpPr>
              <p:nvPr/>
            </p:nvSpPr>
            <p:spPr bwMode="auto">
              <a:xfrm>
                <a:off x="1826" y="3486"/>
                <a:ext cx="129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849" name="Line 8"/>
              <p:cNvSpPr>
                <a:spLocks noChangeShapeType="1"/>
              </p:cNvSpPr>
              <p:nvPr/>
            </p:nvSpPr>
            <p:spPr bwMode="auto">
              <a:xfrm>
                <a:off x="1826" y="3303"/>
                <a:ext cx="129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850" name="Line 9"/>
              <p:cNvSpPr>
                <a:spLocks noChangeShapeType="1"/>
              </p:cNvSpPr>
              <p:nvPr/>
            </p:nvSpPr>
            <p:spPr bwMode="auto">
              <a:xfrm>
                <a:off x="1826" y="3120"/>
                <a:ext cx="1294" cy="0"/>
              </a:xfrm>
              <a:prstGeom prst="line">
                <a:avLst/>
              </a:prstGeom>
              <a:noFill/>
              <a:ln w="508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34836" name="Line 10"/>
            <p:cNvSpPr>
              <a:spLocks noChangeShapeType="1"/>
            </p:cNvSpPr>
            <p:nvPr/>
          </p:nvSpPr>
          <p:spPr bwMode="auto">
            <a:xfrm>
              <a:off x="1826" y="2937"/>
              <a:ext cx="129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837" name="Line 11"/>
            <p:cNvSpPr>
              <a:spLocks noChangeShapeType="1"/>
            </p:cNvSpPr>
            <p:nvPr/>
          </p:nvSpPr>
          <p:spPr bwMode="auto">
            <a:xfrm>
              <a:off x="1826" y="2754"/>
              <a:ext cx="129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838" name="Line 12"/>
            <p:cNvSpPr>
              <a:spLocks noChangeShapeType="1"/>
            </p:cNvSpPr>
            <p:nvPr/>
          </p:nvSpPr>
          <p:spPr bwMode="auto">
            <a:xfrm>
              <a:off x="1826" y="2574"/>
              <a:ext cx="129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839" name="Line 13"/>
            <p:cNvSpPr>
              <a:spLocks noChangeShapeType="1"/>
            </p:cNvSpPr>
            <p:nvPr/>
          </p:nvSpPr>
          <p:spPr bwMode="auto">
            <a:xfrm>
              <a:off x="1826" y="2391"/>
              <a:ext cx="129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4" name="Group 14"/>
            <p:cNvGrpSpPr>
              <a:grpSpLocks/>
            </p:cNvGrpSpPr>
            <p:nvPr/>
          </p:nvGrpSpPr>
          <p:grpSpPr bwMode="auto">
            <a:xfrm>
              <a:off x="1826" y="1248"/>
              <a:ext cx="1294" cy="732"/>
              <a:chOff x="1826" y="1248"/>
              <a:chExt cx="1294" cy="732"/>
            </a:xfrm>
          </p:grpSpPr>
          <p:sp>
            <p:nvSpPr>
              <p:cNvPr id="34841" name="Line 15"/>
              <p:cNvSpPr>
                <a:spLocks noChangeShapeType="1"/>
              </p:cNvSpPr>
              <p:nvPr/>
            </p:nvSpPr>
            <p:spPr bwMode="auto">
              <a:xfrm>
                <a:off x="1826" y="1980"/>
                <a:ext cx="129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842" name="Line 16"/>
              <p:cNvSpPr>
                <a:spLocks noChangeShapeType="1"/>
              </p:cNvSpPr>
              <p:nvPr/>
            </p:nvSpPr>
            <p:spPr bwMode="auto">
              <a:xfrm>
                <a:off x="1826" y="1797"/>
                <a:ext cx="129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843" name="Line 17"/>
              <p:cNvSpPr>
                <a:spLocks noChangeShapeType="1"/>
              </p:cNvSpPr>
              <p:nvPr/>
            </p:nvSpPr>
            <p:spPr bwMode="auto">
              <a:xfrm>
                <a:off x="1826" y="1614"/>
                <a:ext cx="129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844" name="Line 18"/>
              <p:cNvSpPr>
                <a:spLocks noChangeShapeType="1"/>
              </p:cNvSpPr>
              <p:nvPr/>
            </p:nvSpPr>
            <p:spPr bwMode="auto">
              <a:xfrm>
                <a:off x="1826" y="1431"/>
                <a:ext cx="129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845" name="Line 19"/>
              <p:cNvSpPr>
                <a:spLocks noChangeShapeType="1"/>
              </p:cNvSpPr>
              <p:nvPr/>
            </p:nvSpPr>
            <p:spPr bwMode="auto">
              <a:xfrm>
                <a:off x="1826" y="1248"/>
                <a:ext cx="1294" cy="0"/>
              </a:xfrm>
              <a:prstGeom prst="line">
                <a:avLst/>
              </a:prstGeom>
              <a:noFill/>
              <a:ln w="508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34819" name="Line 20"/>
          <p:cNvSpPr>
            <a:spLocks noChangeShapeType="1"/>
          </p:cNvSpPr>
          <p:nvPr/>
        </p:nvSpPr>
        <p:spPr bwMode="auto">
          <a:xfrm>
            <a:off x="5659438" y="1831975"/>
            <a:ext cx="0" cy="46450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4820" name="Line 21"/>
          <p:cNvSpPr>
            <a:spLocks noChangeShapeType="1"/>
          </p:cNvSpPr>
          <p:nvPr/>
        </p:nvSpPr>
        <p:spPr bwMode="auto">
          <a:xfrm>
            <a:off x="3602038" y="1755775"/>
            <a:ext cx="0" cy="47212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4821" name="Rectangle 22"/>
          <p:cNvSpPr>
            <a:spLocks noChangeArrowheads="1"/>
          </p:cNvSpPr>
          <p:nvPr/>
        </p:nvSpPr>
        <p:spPr bwMode="auto">
          <a:xfrm>
            <a:off x="1697038" y="2057400"/>
            <a:ext cx="4283075" cy="44018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>
            <a:spAutoFit/>
          </a:bodyPr>
          <a:lstStyle/>
          <a:p>
            <a:pPr algn="l"/>
            <a:r>
              <a:rPr lang="en-US" altLang="en-US" sz="1800" b="1" dirty="0">
                <a:latin typeface="Arial" pitchFamily="34" charset="0"/>
              </a:rPr>
              <a:t>     Return value                0</a:t>
            </a:r>
          </a:p>
          <a:p>
            <a:pPr algn="l"/>
            <a:r>
              <a:rPr lang="en-US" altLang="en-US" sz="1800" b="1" dirty="0">
                <a:latin typeface="Arial" pitchFamily="34" charset="0"/>
              </a:rPr>
              <a:t>                 result                0</a:t>
            </a:r>
          </a:p>
          <a:p>
            <a:pPr algn="l"/>
            <a:r>
              <a:rPr lang="en-US" altLang="en-US" sz="1800" b="1" dirty="0">
                <a:latin typeface="Arial" pitchFamily="34" charset="0"/>
              </a:rPr>
              <a:t>                         b               0</a:t>
            </a:r>
          </a:p>
          <a:p>
            <a:pPr algn="l"/>
            <a:r>
              <a:rPr lang="en-US" altLang="en-US" sz="1800" b="1" dirty="0">
                <a:latin typeface="Arial" pitchFamily="34" charset="0"/>
              </a:rPr>
              <a:t>                         a               5</a:t>
            </a:r>
          </a:p>
          <a:p>
            <a:pPr algn="l"/>
            <a:r>
              <a:rPr lang="en-US" altLang="en-US" sz="1800" b="1" dirty="0">
                <a:latin typeface="Arial" pitchFamily="34" charset="0"/>
              </a:rPr>
              <a:t>Return Address              </a:t>
            </a:r>
            <a:r>
              <a:rPr lang="en-US" altLang="en-US" sz="1800" b="1" dirty="0" smtClean="0">
                <a:latin typeface="Arial" pitchFamily="34" charset="0"/>
              </a:rPr>
              <a:t>50</a:t>
            </a:r>
            <a:endParaRPr lang="en-US" altLang="en-US" sz="1800" b="1" dirty="0">
              <a:latin typeface="Arial" pitchFamily="34" charset="0"/>
            </a:endParaRPr>
          </a:p>
          <a:p>
            <a:pPr algn="l">
              <a:spcBef>
                <a:spcPts val="600"/>
              </a:spcBef>
            </a:pPr>
            <a:r>
              <a:rPr lang="en-US" altLang="en-US" sz="1800" b="1" dirty="0">
                <a:latin typeface="Arial" pitchFamily="34" charset="0"/>
              </a:rPr>
              <a:t>     Return value </a:t>
            </a:r>
            <a:r>
              <a:rPr lang="en-US" altLang="en-US" sz="1800" b="1" dirty="0" smtClean="0">
                <a:latin typeface="Arial" pitchFamily="34" charset="0"/>
              </a:rPr>
              <a:t>              ?</a:t>
            </a:r>
            <a:endParaRPr lang="en-US" altLang="en-US" sz="1800" b="1" dirty="0">
              <a:latin typeface="Arial" pitchFamily="34" charset="0"/>
            </a:endParaRPr>
          </a:p>
          <a:p>
            <a:pPr algn="l"/>
            <a:r>
              <a:rPr lang="en-US" altLang="en-US" sz="1800" b="1" dirty="0">
                <a:latin typeface="Arial" pitchFamily="34" charset="0"/>
              </a:rPr>
              <a:t>                 result       5+func(5,0) = ?</a:t>
            </a:r>
          </a:p>
          <a:p>
            <a:pPr algn="l"/>
            <a:r>
              <a:rPr lang="en-US" altLang="en-US" sz="1800" b="1" dirty="0">
                <a:latin typeface="Arial" pitchFamily="34" charset="0"/>
              </a:rPr>
              <a:t>                         b               1</a:t>
            </a:r>
          </a:p>
          <a:p>
            <a:pPr algn="l"/>
            <a:r>
              <a:rPr lang="en-US" altLang="en-US" sz="1800" b="1" dirty="0">
                <a:latin typeface="Arial" pitchFamily="34" charset="0"/>
              </a:rPr>
              <a:t>                         a               5</a:t>
            </a:r>
          </a:p>
          <a:p>
            <a:pPr algn="l"/>
            <a:r>
              <a:rPr lang="en-US" altLang="en-US" sz="1800" b="1" dirty="0">
                <a:latin typeface="Arial" pitchFamily="34" charset="0"/>
              </a:rPr>
              <a:t>Return Address              </a:t>
            </a:r>
            <a:r>
              <a:rPr lang="en-US" altLang="en-US" sz="1800" b="1" dirty="0" smtClean="0">
                <a:latin typeface="Arial" pitchFamily="34" charset="0"/>
              </a:rPr>
              <a:t>50</a:t>
            </a:r>
            <a:endParaRPr lang="en-US" altLang="en-US" sz="1800" b="1" dirty="0">
              <a:latin typeface="Arial" pitchFamily="34" charset="0"/>
            </a:endParaRPr>
          </a:p>
          <a:p>
            <a:pPr algn="l">
              <a:spcBef>
                <a:spcPts val="600"/>
              </a:spcBef>
            </a:pPr>
            <a:r>
              <a:rPr lang="en-US" altLang="en-US" sz="1800" b="1" dirty="0">
                <a:latin typeface="Arial" pitchFamily="34" charset="0"/>
              </a:rPr>
              <a:t>     Return value               ?</a:t>
            </a:r>
          </a:p>
          <a:p>
            <a:pPr algn="l"/>
            <a:r>
              <a:rPr lang="en-US" altLang="en-US" sz="1800" b="1" dirty="0">
                <a:latin typeface="Arial" pitchFamily="34" charset="0"/>
              </a:rPr>
              <a:t>                 result       5+func(5,1) = ?</a:t>
            </a:r>
          </a:p>
          <a:p>
            <a:pPr algn="l"/>
            <a:r>
              <a:rPr lang="en-US" altLang="en-US" sz="1800" b="1" dirty="0">
                <a:latin typeface="Arial" pitchFamily="34" charset="0"/>
              </a:rPr>
              <a:t>                         b              2</a:t>
            </a:r>
          </a:p>
          <a:p>
            <a:pPr algn="l"/>
            <a:r>
              <a:rPr lang="en-US" altLang="en-US" sz="1800" b="1" dirty="0">
                <a:latin typeface="Arial" pitchFamily="34" charset="0"/>
              </a:rPr>
              <a:t>                         a              5</a:t>
            </a:r>
          </a:p>
          <a:p>
            <a:pPr algn="l"/>
            <a:r>
              <a:rPr lang="en-US" altLang="en-US" sz="1800" b="1" dirty="0">
                <a:latin typeface="Arial" pitchFamily="34" charset="0"/>
              </a:rPr>
              <a:t>Return Address          100</a:t>
            </a:r>
          </a:p>
        </p:txBody>
      </p:sp>
      <p:sp>
        <p:nvSpPr>
          <p:cNvPr id="34822" name="Line 23"/>
          <p:cNvSpPr>
            <a:spLocks noChangeShapeType="1"/>
          </p:cNvSpPr>
          <p:nvPr/>
        </p:nvSpPr>
        <p:spPr bwMode="auto">
          <a:xfrm flipV="1">
            <a:off x="5889625" y="2771775"/>
            <a:ext cx="758825" cy="711200"/>
          </a:xfrm>
          <a:prstGeom prst="line">
            <a:avLst/>
          </a:prstGeom>
          <a:noFill/>
          <a:ln w="28575">
            <a:solidFill>
              <a:srgbClr val="0000CC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4823" name="Line 24"/>
          <p:cNvSpPr>
            <a:spLocks noChangeShapeType="1"/>
          </p:cNvSpPr>
          <p:nvPr/>
        </p:nvSpPr>
        <p:spPr bwMode="auto">
          <a:xfrm>
            <a:off x="5891213" y="2060575"/>
            <a:ext cx="758825" cy="709613"/>
          </a:xfrm>
          <a:prstGeom prst="line">
            <a:avLst/>
          </a:prstGeom>
          <a:noFill/>
          <a:ln w="28575">
            <a:solidFill>
              <a:srgbClr val="0000CC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4824" name="Rectangle 25"/>
          <p:cNvSpPr>
            <a:spLocks noChangeArrowheads="1"/>
          </p:cNvSpPr>
          <p:nvPr/>
        </p:nvSpPr>
        <p:spPr bwMode="auto">
          <a:xfrm>
            <a:off x="6634163" y="2655888"/>
            <a:ext cx="2332754" cy="10163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2075" tIns="46038" rIns="92075" bIns="46038">
            <a:spAutoFit/>
          </a:bodyPr>
          <a:lstStyle/>
          <a:p>
            <a:pPr algn="l"/>
            <a:r>
              <a:rPr lang="en-US" altLang="en-US" sz="2000" b="1" dirty="0">
                <a:solidFill>
                  <a:srgbClr val="0000CC"/>
                </a:solidFill>
              </a:rPr>
              <a:t>record for </a:t>
            </a:r>
            <a:r>
              <a:rPr lang="en-US" altLang="en-US" sz="2000" b="1" dirty="0" err="1">
                <a:solidFill>
                  <a:srgbClr val="0000CC"/>
                </a:solidFill>
              </a:rPr>
              <a:t>func</a:t>
            </a:r>
            <a:r>
              <a:rPr lang="en-US" altLang="en-US" sz="2000" b="1" dirty="0">
                <a:solidFill>
                  <a:srgbClr val="0000CC"/>
                </a:solidFill>
              </a:rPr>
              <a:t>(5,0)</a:t>
            </a:r>
          </a:p>
          <a:p>
            <a:pPr algn="l"/>
            <a:r>
              <a:rPr lang="en-US" altLang="en-US" sz="2000" b="1" dirty="0">
                <a:solidFill>
                  <a:srgbClr val="0000CC"/>
                </a:solidFill>
              </a:rPr>
              <a:t>is popped first </a:t>
            </a:r>
          </a:p>
          <a:p>
            <a:pPr algn="l"/>
            <a:r>
              <a:rPr lang="en-US" altLang="en-US" sz="2000" b="1" dirty="0">
                <a:solidFill>
                  <a:srgbClr val="0000CC"/>
                </a:solidFill>
              </a:rPr>
              <a:t>with its value</a:t>
            </a:r>
          </a:p>
        </p:txBody>
      </p:sp>
      <p:sp>
        <p:nvSpPr>
          <p:cNvPr id="34825" name="Line 26"/>
          <p:cNvSpPr>
            <a:spLocks noChangeShapeType="1"/>
          </p:cNvSpPr>
          <p:nvPr/>
        </p:nvSpPr>
        <p:spPr bwMode="auto">
          <a:xfrm>
            <a:off x="3605213" y="3505200"/>
            <a:ext cx="2054225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4826" name="Arc 27"/>
          <p:cNvSpPr>
            <a:spLocks/>
          </p:cNvSpPr>
          <p:nvPr/>
        </p:nvSpPr>
        <p:spPr bwMode="auto">
          <a:xfrm>
            <a:off x="4591050" y="2133600"/>
            <a:ext cx="382588" cy="1714500"/>
          </a:xfrm>
          <a:custGeom>
            <a:avLst/>
            <a:gdLst>
              <a:gd name="T0" fmla="*/ 0 w 21690"/>
              <a:gd name="T1" fmla="*/ 0 h 25568"/>
              <a:gd name="T2" fmla="*/ 2147483647 w 21690"/>
              <a:gd name="T3" fmla="*/ 2147483647 h 25568"/>
              <a:gd name="T4" fmla="*/ 2147483647 w 21690"/>
              <a:gd name="T5" fmla="*/ 2147483647 h 25568"/>
              <a:gd name="T6" fmla="*/ 0 60000 65536"/>
              <a:gd name="T7" fmla="*/ 0 60000 65536"/>
              <a:gd name="T8" fmla="*/ 0 60000 65536"/>
              <a:gd name="T9" fmla="*/ 0 w 21690"/>
              <a:gd name="T10" fmla="*/ 0 h 25568"/>
              <a:gd name="T11" fmla="*/ 21690 w 21690"/>
              <a:gd name="T12" fmla="*/ 25568 h 2556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90" h="25568" fill="none" extrusionOk="0">
                <a:moveTo>
                  <a:pt x="0" y="0"/>
                </a:moveTo>
                <a:cubicBezTo>
                  <a:pt x="30" y="0"/>
                  <a:pt x="60" y="-1"/>
                  <a:pt x="90" y="0"/>
                </a:cubicBezTo>
                <a:cubicBezTo>
                  <a:pt x="12019" y="0"/>
                  <a:pt x="21690" y="9670"/>
                  <a:pt x="21690" y="21600"/>
                </a:cubicBezTo>
                <a:cubicBezTo>
                  <a:pt x="21690" y="22931"/>
                  <a:pt x="21566" y="24259"/>
                  <a:pt x="21322" y="25568"/>
                </a:cubicBezTo>
              </a:path>
              <a:path w="21690" h="25568" stroke="0" extrusionOk="0">
                <a:moveTo>
                  <a:pt x="0" y="0"/>
                </a:moveTo>
                <a:cubicBezTo>
                  <a:pt x="30" y="0"/>
                  <a:pt x="60" y="-1"/>
                  <a:pt x="90" y="0"/>
                </a:cubicBezTo>
                <a:cubicBezTo>
                  <a:pt x="12019" y="0"/>
                  <a:pt x="21690" y="9670"/>
                  <a:pt x="21690" y="21600"/>
                </a:cubicBezTo>
                <a:cubicBezTo>
                  <a:pt x="21690" y="22931"/>
                  <a:pt x="21566" y="24259"/>
                  <a:pt x="21322" y="25568"/>
                </a:cubicBezTo>
                <a:lnTo>
                  <a:pt x="90" y="21600"/>
                </a:lnTo>
                <a:lnTo>
                  <a:pt x="0" y="0"/>
                </a:lnTo>
                <a:close/>
              </a:path>
            </a:pathLst>
          </a:custGeom>
          <a:noFill/>
          <a:ln w="25400" cap="rnd">
            <a:solidFill>
              <a:srgbClr val="CC0000"/>
            </a:solidFill>
            <a:round/>
            <a:headEnd type="none" w="sm" len="sm"/>
            <a:tailEnd type="stealth" w="med" len="lg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4827" name="Line 28"/>
          <p:cNvSpPr>
            <a:spLocks noChangeShapeType="1"/>
          </p:cNvSpPr>
          <p:nvPr/>
        </p:nvSpPr>
        <p:spPr bwMode="auto">
          <a:xfrm flipV="1">
            <a:off x="5813425" y="5765800"/>
            <a:ext cx="758825" cy="709613"/>
          </a:xfrm>
          <a:prstGeom prst="line">
            <a:avLst/>
          </a:prstGeom>
          <a:noFill/>
          <a:ln w="28575">
            <a:solidFill>
              <a:srgbClr val="990000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4828" name="Line 29"/>
          <p:cNvSpPr>
            <a:spLocks noChangeShapeType="1"/>
          </p:cNvSpPr>
          <p:nvPr/>
        </p:nvSpPr>
        <p:spPr bwMode="auto">
          <a:xfrm>
            <a:off x="5815013" y="5053013"/>
            <a:ext cx="758825" cy="711200"/>
          </a:xfrm>
          <a:prstGeom prst="line">
            <a:avLst/>
          </a:prstGeom>
          <a:noFill/>
          <a:ln w="28575">
            <a:solidFill>
              <a:srgbClr val="990000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4829" name="Rectangle 30"/>
          <p:cNvSpPr>
            <a:spLocks noChangeArrowheads="1"/>
          </p:cNvSpPr>
          <p:nvPr/>
        </p:nvSpPr>
        <p:spPr bwMode="auto">
          <a:xfrm>
            <a:off x="6557963" y="5649913"/>
            <a:ext cx="2509837" cy="396875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none" lIns="92075" tIns="46038" rIns="92075" bIns="46038">
            <a:spAutoFit/>
          </a:bodyPr>
          <a:lstStyle/>
          <a:p>
            <a:r>
              <a:rPr lang="en-US" altLang="en-US" sz="2000" b="1">
                <a:solidFill>
                  <a:srgbClr val="990033"/>
                </a:solidFill>
              </a:rPr>
              <a:t>record for func(5,2)</a:t>
            </a:r>
          </a:p>
        </p:txBody>
      </p:sp>
      <p:sp>
        <p:nvSpPr>
          <p:cNvPr id="34830" name="Line 31"/>
          <p:cNvSpPr>
            <a:spLocks noChangeShapeType="1"/>
          </p:cNvSpPr>
          <p:nvPr/>
        </p:nvSpPr>
        <p:spPr bwMode="auto">
          <a:xfrm flipV="1">
            <a:off x="5889625" y="4268788"/>
            <a:ext cx="758825" cy="711200"/>
          </a:xfrm>
          <a:prstGeom prst="line">
            <a:avLst/>
          </a:prstGeom>
          <a:noFill/>
          <a:ln w="28575">
            <a:solidFill>
              <a:srgbClr val="990000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4831" name="Line 32"/>
          <p:cNvSpPr>
            <a:spLocks noChangeShapeType="1"/>
          </p:cNvSpPr>
          <p:nvPr/>
        </p:nvSpPr>
        <p:spPr bwMode="auto">
          <a:xfrm>
            <a:off x="5891213" y="3557588"/>
            <a:ext cx="758825" cy="709612"/>
          </a:xfrm>
          <a:prstGeom prst="line">
            <a:avLst/>
          </a:prstGeom>
          <a:noFill/>
          <a:ln w="28575">
            <a:solidFill>
              <a:srgbClr val="990000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4832" name="Rectangle 33"/>
          <p:cNvSpPr>
            <a:spLocks noChangeArrowheads="1"/>
          </p:cNvSpPr>
          <p:nvPr/>
        </p:nvSpPr>
        <p:spPr bwMode="auto">
          <a:xfrm>
            <a:off x="6634163" y="4154488"/>
            <a:ext cx="2509837" cy="396875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none" lIns="92075" tIns="46038" rIns="92075" bIns="46038">
            <a:spAutoFit/>
          </a:bodyPr>
          <a:lstStyle/>
          <a:p>
            <a:r>
              <a:rPr lang="en-US" altLang="en-US" sz="2000" b="1">
                <a:solidFill>
                  <a:srgbClr val="990033"/>
                </a:solidFill>
              </a:rPr>
              <a:t>record for func(5,1)</a:t>
            </a:r>
          </a:p>
        </p:txBody>
      </p:sp>
      <p:sp>
        <p:nvSpPr>
          <p:cNvPr id="36" name="Rectangle 3"/>
          <p:cNvSpPr txBox="1">
            <a:spLocks noChangeArrowheads="1"/>
          </p:cNvSpPr>
          <p:nvPr/>
        </p:nvSpPr>
        <p:spPr bwMode="auto">
          <a:xfrm>
            <a:off x="0" y="76200"/>
            <a:ext cx="4800600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l" defTabSz="457200">
              <a:buFont typeface="Times" charset="0"/>
              <a:buNone/>
              <a:defRPr/>
            </a:pPr>
            <a:r>
              <a:rPr lang="en-US" altLang="en-US" sz="1400" dirty="0">
                <a:latin typeface="Courier New" pitchFamily="49" charset="0"/>
                <a:cs typeface="ＭＳ Ｐゴシック" pitchFamily="-107" charset="-128"/>
              </a:rPr>
              <a:t>public static </a:t>
            </a:r>
            <a:r>
              <a:rPr lang="en-US" altLang="en-US" sz="1400" dirty="0" err="1">
                <a:latin typeface="Courier New" pitchFamily="49" charset="0"/>
                <a:cs typeface="ＭＳ Ｐゴシック" pitchFamily="-107" charset="-128"/>
              </a:rPr>
              <a:t>int</a:t>
            </a:r>
            <a:r>
              <a:rPr lang="en-US" altLang="en-US" sz="1400" dirty="0">
                <a:latin typeface="Courier New" pitchFamily="49" charset="0"/>
                <a:cs typeface="ＭＳ Ｐゴシック" pitchFamily="-107" charset="-128"/>
              </a:rPr>
              <a:t> </a:t>
            </a:r>
            <a:r>
              <a:rPr lang="en-US" altLang="en-US" sz="1400" dirty="0" err="1">
                <a:latin typeface="Courier New" pitchFamily="49" charset="0"/>
                <a:cs typeface="ＭＳ Ｐゴシック" pitchFamily="-107" charset="-128"/>
              </a:rPr>
              <a:t>func</a:t>
            </a:r>
            <a:r>
              <a:rPr lang="en-US" altLang="en-US" sz="1400" dirty="0">
                <a:latin typeface="Courier New" pitchFamily="49" charset="0"/>
                <a:cs typeface="ＭＳ Ｐゴシック" pitchFamily="-107" charset="-128"/>
              </a:rPr>
              <a:t>(</a:t>
            </a:r>
            <a:r>
              <a:rPr lang="en-US" altLang="en-US" sz="1400" dirty="0" err="1">
                <a:latin typeface="Courier New" pitchFamily="49" charset="0"/>
                <a:cs typeface="ＭＳ Ｐゴシック" pitchFamily="-107" charset="-128"/>
              </a:rPr>
              <a:t>int</a:t>
            </a:r>
            <a:r>
              <a:rPr lang="en-US" altLang="en-US" sz="1400" dirty="0">
                <a:latin typeface="Courier New" pitchFamily="49" charset="0"/>
                <a:cs typeface="ＭＳ Ｐゴシック" pitchFamily="-107" charset="-128"/>
              </a:rPr>
              <a:t> a, </a:t>
            </a:r>
            <a:r>
              <a:rPr lang="en-US" altLang="en-US" sz="1400" dirty="0" err="1">
                <a:latin typeface="Courier New" pitchFamily="49" charset="0"/>
                <a:cs typeface="ＭＳ Ｐゴシック" pitchFamily="-107" charset="-128"/>
              </a:rPr>
              <a:t>int</a:t>
            </a:r>
            <a:r>
              <a:rPr lang="en-US" altLang="en-US" sz="1400" dirty="0">
                <a:latin typeface="Courier New" pitchFamily="49" charset="0"/>
                <a:cs typeface="ＭＳ Ｐゴシック" pitchFamily="-107" charset="-128"/>
              </a:rPr>
              <a:t> b){</a:t>
            </a:r>
          </a:p>
          <a:p>
            <a:pPr marL="342900" indent="-342900" algn="l" defTabSz="457200">
              <a:buFont typeface="Times" charset="0"/>
              <a:buNone/>
              <a:defRPr/>
            </a:pPr>
            <a:r>
              <a:rPr lang="en-US" altLang="en-US" sz="1400" dirty="0">
                <a:latin typeface="Courier New" pitchFamily="49" charset="0"/>
                <a:cs typeface="ＭＳ Ｐゴシック" pitchFamily="-107" charset="-128"/>
              </a:rPr>
              <a:t>  </a:t>
            </a:r>
            <a:r>
              <a:rPr lang="en-US" altLang="en-US" sz="1400" dirty="0" err="1">
                <a:latin typeface="Courier New" pitchFamily="49" charset="0"/>
                <a:cs typeface="ＭＳ Ｐゴシック" pitchFamily="-107" charset="-128"/>
              </a:rPr>
              <a:t>int</a:t>
            </a:r>
            <a:r>
              <a:rPr lang="en-US" altLang="en-US" sz="1400" dirty="0">
                <a:latin typeface="Courier New" pitchFamily="49" charset="0"/>
                <a:cs typeface="ＭＳ Ｐゴシック" pitchFamily="-107" charset="-128"/>
              </a:rPr>
              <a:t> result;</a:t>
            </a:r>
          </a:p>
          <a:p>
            <a:pPr marL="342900" indent="-342900" algn="l" defTabSz="457200">
              <a:buFont typeface="Times" charset="0"/>
              <a:buNone/>
              <a:defRPr/>
            </a:pPr>
            <a:r>
              <a:rPr lang="en-US" altLang="en-US" sz="1400" dirty="0">
                <a:latin typeface="Courier New" pitchFamily="49" charset="0"/>
                <a:cs typeface="ＭＳ Ｐゴシック" pitchFamily="-107" charset="-128"/>
              </a:rPr>
              <a:t>  if (b == 0)</a:t>
            </a:r>
          </a:p>
          <a:p>
            <a:pPr marL="342900" indent="-342900" algn="l" defTabSz="457200">
              <a:buFont typeface="Times" charset="0"/>
              <a:buNone/>
              <a:defRPr/>
            </a:pPr>
            <a:r>
              <a:rPr lang="en-US" altLang="en-US" sz="1400" dirty="0">
                <a:latin typeface="Courier New" pitchFamily="49" charset="0"/>
                <a:cs typeface="ＭＳ Ｐゴシック" pitchFamily="-107" charset="-128"/>
              </a:rPr>
              <a:t>	  result = 0;</a:t>
            </a:r>
          </a:p>
          <a:p>
            <a:pPr marL="342900" indent="-342900" algn="l" defTabSz="457200">
              <a:buFont typeface="Times" charset="0"/>
              <a:buNone/>
              <a:defRPr/>
            </a:pPr>
            <a:r>
              <a:rPr lang="en-US" altLang="en-US" sz="1400" dirty="0">
                <a:latin typeface="Courier New" pitchFamily="49" charset="0"/>
                <a:cs typeface="ＭＳ Ｐゴシック" pitchFamily="-107" charset="-128"/>
              </a:rPr>
              <a:t>  else if (b &gt; 0)</a:t>
            </a:r>
            <a:endParaRPr lang="en-US" altLang="en-US" sz="1400" dirty="0">
              <a:solidFill>
                <a:srgbClr val="0000CC"/>
              </a:solidFill>
              <a:latin typeface="Courier New" pitchFamily="49" charset="0"/>
              <a:cs typeface="ＭＳ Ｐゴシック" pitchFamily="-107" charset="-128"/>
            </a:endParaRPr>
          </a:p>
          <a:p>
            <a:pPr marL="342900" indent="-342900" algn="l" defTabSz="457200">
              <a:buFont typeface="Times" charset="0"/>
              <a:buNone/>
              <a:defRPr/>
            </a:pPr>
            <a:r>
              <a:rPr lang="en-US" altLang="en-US" sz="1400" dirty="0">
                <a:latin typeface="Courier New" pitchFamily="49" charset="0"/>
                <a:cs typeface="ＭＳ Ｐゴシック" pitchFamily="-107" charset="-128"/>
              </a:rPr>
              <a:t>    result = a + </a:t>
            </a:r>
            <a:r>
              <a:rPr lang="en-US" altLang="en-US" sz="1400" dirty="0" err="1">
                <a:latin typeface="Courier New" pitchFamily="49" charset="0"/>
                <a:cs typeface="ＭＳ Ｐゴシック" pitchFamily="-107" charset="-128"/>
              </a:rPr>
              <a:t>func</a:t>
            </a:r>
            <a:r>
              <a:rPr lang="en-US" altLang="en-US" sz="1400" dirty="0">
                <a:latin typeface="Courier New" pitchFamily="49" charset="0"/>
                <a:cs typeface="ＭＳ Ｐゴシック" pitchFamily="-107" charset="-128"/>
              </a:rPr>
              <a:t>(a, b - 1)); </a:t>
            </a:r>
            <a:r>
              <a:rPr lang="en-US" altLang="en-US" sz="1400" dirty="0" smtClean="0">
                <a:solidFill>
                  <a:srgbClr val="0033CC"/>
                </a:solidFill>
                <a:latin typeface="Courier New" pitchFamily="49" charset="0"/>
                <a:cs typeface="ＭＳ Ｐゴシック" pitchFamily="-107" charset="-128"/>
              </a:rPr>
              <a:t>//line 50  </a:t>
            </a:r>
            <a:endParaRPr lang="en-US" altLang="en-US" sz="1400" dirty="0">
              <a:solidFill>
                <a:srgbClr val="0033CC"/>
              </a:solidFill>
              <a:latin typeface="Courier New" pitchFamily="49" charset="0"/>
              <a:cs typeface="ＭＳ Ｐゴシック" pitchFamily="-107" charset="-128"/>
            </a:endParaRPr>
          </a:p>
          <a:p>
            <a:pPr marL="342900" indent="-342900" algn="l" defTabSz="457200">
              <a:buFont typeface="Times" charset="0"/>
              <a:buNone/>
              <a:defRPr/>
            </a:pPr>
            <a:r>
              <a:rPr lang="en-US" altLang="en-US" sz="1400" dirty="0">
                <a:latin typeface="Courier New" pitchFamily="49" charset="0"/>
                <a:cs typeface="ＭＳ Ｐゴシック" pitchFamily="-107" charset="-128"/>
              </a:rPr>
              <a:t>else 		</a:t>
            </a:r>
            <a:endParaRPr lang="en-US" altLang="en-US" sz="1400" dirty="0">
              <a:solidFill>
                <a:srgbClr val="0000CC"/>
              </a:solidFill>
              <a:latin typeface="Courier New" pitchFamily="49" charset="0"/>
              <a:cs typeface="ＭＳ Ｐゴシック" pitchFamily="-107" charset="-128"/>
            </a:endParaRPr>
          </a:p>
          <a:p>
            <a:pPr marL="342900" indent="-342900" algn="l" defTabSz="457200">
              <a:buFont typeface="Times" charset="0"/>
              <a:buNone/>
              <a:defRPr/>
            </a:pPr>
            <a:r>
              <a:rPr lang="en-US" altLang="en-US" sz="1400" dirty="0">
                <a:latin typeface="Courier New" pitchFamily="49" charset="0"/>
                <a:cs typeface="ＭＳ Ｐゴシック" pitchFamily="-107" charset="-128"/>
              </a:rPr>
              <a:t>	  result = </a:t>
            </a:r>
            <a:r>
              <a:rPr lang="en-US" altLang="en-US" sz="1400" dirty="0" err="1">
                <a:latin typeface="Courier New" pitchFamily="49" charset="0"/>
                <a:cs typeface="ＭＳ Ｐゴシック" pitchFamily="-107" charset="-128"/>
              </a:rPr>
              <a:t>func</a:t>
            </a:r>
            <a:r>
              <a:rPr lang="en-US" altLang="en-US" sz="1400" dirty="0">
                <a:latin typeface="Courier New" pitchFamily="49" charset="0"/>
                <a:cs typeface="ＭＳ Ｐゴシック" pitchFamily="-107" charset="-128"/>
              </a:rPr>
              <a:t>(- a, - b); </a:t>
            </a:r>
            <a:r>
              <a:rPr lang="en-US" altLang="en-US" sz="1400" dirty="0" smtClean="0">
                <a:solidFill>
                  <a:srgbClr val="0033CC"/>
                </a:solidFill>
                <a:latin typeface="Courier New" pitchFamily="49" charset="0"/>
                <a:cs typeface="ＭＳ Ｐゴシック" pitchFamily="-107" charset="-128"/>
              </a:rPr>
              <a:t>//line 70              </a:t>
            </a:r>
            <a:endParaRPr lang="en-US" altLang="en-US" sz="1400" dirty="0">
              <a:solidFill>
                <a:srgbClr val="0033CC"/>
              </a:solidFill>
              <a:latin typeface="Courier New" pitchFamily="49" charset="0"/>
              <a:cs typeface="ＭＳ Ｐゴシック" pitchFamily="-107" charset="-128"/>
            </a:endParaRPr>
          </a:p>
          <a:p>
            <a:pPr marL="342900" indent="-342900" algn="l" defTabSz="457200">
              <a:buFont typeface="Times" charset="0"/>
              <a:buNone/>
              <a:defRPr/>
            </a:pPr>
            <a:r>
              <a:rPr lang="en-US" altLang="en-US" sz="1400" dirty="0">
                <a:latin typeface="Courier New" pitchFamily="49" charset="0"/>
                <a:cs typeface="ＭＳ Ｐゴシック" pitchFamily="-107" charset="-128"/>
              </a:rPr>
              <a:t>return result;           </a:t>
            </a:r>
          </a:p>
          <a:p>
            <a:pPr marL="342900" indent="-342900" algn="l" defTabSz="457200">
              <a:buFont typeface="Times" charset="0"/>
              <a:buNone/>
              <a:defRPr/>
            </a:pPr>
            <a:r>
              <a:rPr lang="en-US" altLang="en-US" sz="1400" dirty="0">
                <a:latin typeface="Courier New" pitchFamily="49" charset="0"/>
                <a:cs typeface="ＭＳ Ｐゴシック" pitchFamily="-107" charset="-128"/>
              </a:rPr>
              <a:t>}</a:t>
            </a:r>
            <a:r>
              <a:rPr lang="en-US" altLang="en-US" sz="1400" b="1" dirty="0">
                <a:latin typeface="Courier New" pitchFamily="49" charset="0"/>
                <a:cs typeface="ＭＳ Ｐゴシック" pitchFamily="-107" charset="-128"/>
              </a:rPr>
              <a:t> </a:t>
            </a:r>
            <a:r>
              <a:rPr lang="en-US" altLang="en-US" sz="1400" b="1" dirty="0">
                <a:solidFill>
                  <a:schemeClr val="folHlink"/>
                </a:solidFill>
                <a:latin typeface="Courier New" pitchFamily="49" charset="0"/>
                <a:cs typeface="ＭＳ Ｐゴシック" pitchFamily="-107" charset="-128"/>
              </a:rPr>
              <a:t>	</a:t>
            </a:r>
          </a:p>
          <a:p>
            <a:pPr marL="342900" indent="-342900" algn="l" defTabSz="457200">
              <a:buFont typeface="Times" charset="0"/>
              <a:buNone/>
              <a:defRPr/>
            </a:pPr>
            <a:endParaRPr lang="en-US" altLang="en-US" sz="700" dirty="0">
              <a:latin typeface="+mn-lt"/>
              <a:cs typeface="ＭＳ Ｐゴシック" pitchFamily="-10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72535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ChangeArrowheads="1"/>
          </p:cNvSpPr>
          <p:nvPr/>
        </p:nvSpPr>
        <p:spPr bwMode="auto">
          <a:xfrm>
            <a:off x="3684588" y="3511550"/>
            <a:ext cx="2044700" cy="2959100"/>
          </a:xfrm>
          <a:prstGeom prst="rect">
            <a:avLst/>
          </a:prstGeom>
          <a:solidFill>
            <a:srgbClr val="CCFF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3681413" y="4953000"/>
            <a:ext cx="2054225" cy="1162050"/>
            <a:chOff x="1826" y="3120"/>
            <a:chExt cx="1294" cy="732"/>
          </a:xfrm>
        </p:grpSpPr>
        <p:sp>
          <p:nvSpPr>
            <p:cNvPr id="35862" name="Line 4"/>
            <p:cNvSpPr>
              <a:spLocks noChangeShapeType="1"/>
            </p:cNvSpPr>
            <p:nvPr/>
          </p:nvSpPr>
          <p:spPr bwMode="auto">
            <a:xfrm>
              <a:off x="1826" y="3852"/>
              <a:ext cx="129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863" name="Line 5"/>
            <p:cNvSpPr>
              <a:spLocks noChangeShapeType="1"/>
            </p:cNvSpPr>
            <p:nvPr/>
          </p:nvSpPr>
          <p:spPr bwMode="auto">
            <a:xfrm>
              <a:off x="1826" y="3669"/>
              <a:ext cx="129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864" name="Line 6"/>
            <p:cNvSpPr>
              <a:spLocks noChangeShapeType="1"/>
            </p:cNvSpPr>
            <p:nvPr/>
          </p:nvSpPr>
          <p:spPr bwMode="auto">
            <a:xfrm>
              <a:off x="1826" y="3486"/>
              <a:ext cx="129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865" name="Line 7"/>
            <p:cNvSpPr>
              <a:spLocks noChangeShapeType="1"/>
            </p:cNvSpPr>
            <p:nvPr/>
          </p:nvSpPr>
          <p:spPr bwMode="auto">
            <a:xfrm>
              <a:off x="1826" y="3303"/>
              <a:ext cx="129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866" name="Line 8"/>
            <p:cNvSpPr>
              <a:spLocks noChangeShapeType="1"/>
            </p:cNvSpPr>
            <p:nvPr/>
          </p:nvSpPr>
          <p:spPr bwMode="auto">
            <a:xfrm>
              <a:off x="1826" y="3120"/>
              <a:ext cx="1294" cy="0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5844" name="Line 9"/>
          <p:cNvSpPr>
            <a:spLocks noChangeShapeType="1"/>
          </p:cNvSpPr>
          <p:nvPr/>
        </p:nvSpPr>
        <p:spPr bwMode="auto">
          <a:xfrm>
            <a:off x="3681413" y="4662488"/>
            <a:ext cx="205422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5845" name="Line 10"/>
          <p:cNvSpPr>
            <a:spLocks noChangeShapeType="1"/>
          </p:cNvSpPr>
          <p:nvPr/>
        </p:nvSpPr>
        <p:spPr bwMode="auto">
          <a:xfrm>
            <a:off x="3681413" y="4371975"/>
            <a:ext cx="205422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5846" name="Line 11"/>
          <p:cNvSpPr>
            <a:spLocks noChangeShapeType="1"/>
          </p:cNvSpPr>
          <p:nvPr/>
        </p:nvSpPr>
        <p:spPr bwMode="auto">
          <a:xfrm>
            <a:off x="3681413" y="4086225"/>
            <a:ext cx="205422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5847" name="Line 12"/>
          <p:cNvSpPr>
            <a:spLocks noChangeShapeType="1"/>
          </p:cNvSpPr>
          <p:nvPr/>
        </p:nvSpPr>
        <p:spPr bwMode="auto">
          <a:xfrm>
            <a:off x="3681413" y="3795713"/>
            <a:ext cx="205422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5848" name="Line 13"/>
          <p:cNvSpPr>
            <a:spLocks noChangeShapeType="1"/>
          </p:cNvSpPr>
          <p:nvPr/>
        </p:nvSpPr>
        <p:spPr bwMode="auto">
          <a:xfrm>
            <a:off x="5735638" y="1828800"/>
            <a:ext cx="0" cy="46450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5849" name="Line 14"/>
          <p:cNvSpPr>
            <a:spLocks noChangeShapeType="1"/>
          </p:cNvSpPr>
          <p:nvPr/>
        </p:nvSpPr>
        <p:spPr bwMode="auto">
          <a:xfrm>
            <a:off x="3678238" y="1755775"/>
            <a:ext cx="0" cy="47212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5850" name="Line 15"/>
          <p:cNvSpPr>
            <a:spLocks noChangeShapeType="1"/>
          </p:cNvSpPr>
          <p:nvPr/>
        </p:nvSpPr>
        <p:spPr bwMode="auto">
          <a:xfrm flipV="1">
            <a:off x="5889625" y="5765800"/>
            <a:ext cx="758825" cy="709613"/>
          </a:xfrm>
          <a:prstGeom prst="line">
            <a:avLst/>
          </a:prstGeom>
          <a:noFill/>
          <a:ln w="28575">
            <a:solidFill>
              <a:srgbClr val="990000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5851" name="Line 16"/>
          <p:cNvSpPr>
            <a:spLocks noChangeShapeType="1"/>
          </p:cNvSpPr>
          <p:nvPr/>
        </p:nvSpPr>
        <p:spPr bwMode="auto">
          <a:xfrm>
            <a:off x="5891213" y="5053013"/>
            <a:ext cx="758825" cy="711200"/>
          </a:xfrm>
          <a:prstGeom prst="line">
            <a:avLst/>
          </a:prstGeom>
          <a:noFill/>
          <a:ln w="28575">
            <a:solidFill>
              <a:srgbClr val="990000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5852" name="Rectangle 17"/>
          <p:cNvSpPr>
            <a:spLocks noChangeArrowheads="1"/>
          </p:cNvSpPr>
          <p:nvPr/>
        </p:nvSpPr>
        <p:spPr bwMode="auto">
          <a:xfrm>
            <a:off x="6634163" y="5649913"/>
            <a:ext cx="2509837" cy="396875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none" lIns="92075" tIns="46038" rIns="92075" bIns="46038">
            <a:spAutoFit/>
          </a:bodyPr>
          <a:lstStyle/>
          <a:p>
            <a:r>
              <a:rPr lang="en-US" altLang="en-US" sz="2000" b="1">
                <a:solidFill>
                  <a:srgbClr val="990033"/>
                </a:solidFill>
              </a:rPr>
              <a:t>record for func(5,2)</a:t>
            </a:r>
          </a:p>
        </p:txBody>
      </p:sp>
      <p:sp>
        <p:nvSpPr>
          <p:cNvPr id="35853" name="Line 18"/>
          <p:cNvSpPr>
            <a:spLocks noChangeShapeType="1"/>
          </p:cNvSpPr>
          <p:nvPr/>
        </p:nvSpPr>
        <p:spPr bwMode="auto">
          <a:xfrm flipV="1">
            <a:off x="5965825" y="4268788"/>
            <a:ext cx="758825" cy="711200"/>
          </a:xfrm>
          <a:prstGeom prst="line">
            <a:avLst/>
          </a:prstGeom>
          <a:noFill/>
          <a:ln w="28575">
            <a:solidFill>
              <a:srgbClr val="0000CC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5854" name="Line 19"/>
          <p:cNvSpPr>
            <a:spLocks noChangeShapeType="1"/>
          </p:cNvSpPr>
          <p:nvPr/>
        </p:nvSpPr>
        <p:spPr bwMode="auto">
          <a:xfrm>
            <a:off x="5967413" y="3557588"/>
            <a:ext cx="758825" cy="709612"/>
          </a:xfrm>
          <a:prstGeom prst="line">
            <a:avLst/>
          </a:prstGeom>
          <a:noFill/>
          <a:ln w="28575">
            <a:solidFill>
              <a:srgbClr val="0000CC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5855" name="Rectangle 20"/>
          <p:cNvSpPr>
            <a:spLocks noChangeArrowheads="1"/>
          </p:cNvSpPr>
          <p:nvPr/>
        </p:nvSpPr>
        <p:spPr bwMode="auto">
          <a:xfrm>
            <a:off x="6710363" y="4154488"/>
            <a:ext cx="2332754" cy="10163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2075" tIns="46038" rIns="92075" bIns="46038">
            <a:spAutoFit/>
          </a:bodyPr>
          <a:lstStyle/>
          <a:p>
            <a:pPr algn="l"/>
            <a:r>
              <a:rPr lang="en-US" altLang="en-US" sz="2000" b="1" dirty="0">
                <a:solidFill>
                  <a:srgbClr val="0000CC"/>
                </a:solidFill>
              </a:rPr>
              <a:t>record for </a:t>
            </a:r>
            <a:r>
              <a:rPr lang="en-US" altLang="en-US" sz="2000" b="1" dirty="0" err="1">
                <a:solidFill>
                  <a:srgbClr val="0000CC"/>
                </a:solidFill>
              </a:rPr>
              <a:t>func</a:t>
            </a:r>
            <a:r>
              <a:rPr lang="en-US" altLang="en-US" sz="2000" b="1" dirty="0">
                <a:solidFill>
                  <a:srgbClr val="0000CC"/>
                </a:solidFill>
              </a:rPr>
              <a:t>(5,1)</a:t>
            </a:r>
          </a:p>
          <a:p>
            <a:pPr algn="l"/>
            <a:r>
              <a:rPr lang="en-US" altLang="en-US" sz="2000" b="1" dirty="0">
                <a:solidFill>
                  <a:srgbClr val="0000CC"/>
                </a:solidFill>
              </a:rPr>
              <a:t>is popped next</a:t>
            </a:r>
          </a:p>
          <a:p>
            <a:pPr algn="l"/>
            <a:r>
              <a:rPr lang="en-US" altLang="en-US" sz="2000" b="1" dirty="0">
                <a:solidFill>
                  <a:srgbClr val="0000CC"/>
                </a:solidFill>
              </a:rPr>
              <a:t>with its value</a:t>
            </a:r>
            <a:endParaRPr lang="en-US" altLang="en-US" sz="2000" b="1" dirty="0">
              <a:solidFill>
                <a:srgbClr val="990033"/>
              </a:solidFill>
            </a:endParaRPr>
          </a:p>
        </p:txBody>
      </p:sp>
      <p:sp>
        <p:nvSpPr>
          <p:cNvPr id="35856" name="Line 21"/>
          <p:cNvSpPr>
            <a:spLocks noChangeShapeType="1"/>
          </p:cNvSpPr>
          <p:nvPr/>
        </p:nvSpPr>
        <p:spPr bwMode="auto">
          <a:xfrm>
            <a:off x="3681413" y="3505200"/>
            <a:ext cx="2054225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5857" name="Arc 22"/>
          <p:cNvSpPr>
            <a:spLocks/>
          </p:cNvSpPr>
          <p:nvPr/>
        </p:nvSpPr>
        <p:spPr bwMode="auto">
          <a:xfrm>
            <a:off x="4672013" y="3657600"/>
            <a:ext cx="382587" cy="1714500"/>
          </a:xfrm>
          <a:custGeom>
            <a:avLst/>
            <a:gdLst>
              <a:gd name="T0" fmla="*/ 0 w 21690"/>
              <a:gd name="T1" fmla="*/ 0 h 25568"/>
              <a:gd name="T2" fmla="*/ 2147483647 w 21690"/>
              <a:gd name="T3" fmla="*/ 2147483647 h 25568"/>
              <a:gd name="T4" fmla="*/ 2147483647 w 21690"/>
              <a:gd name="T5" fmla="*/ 2147483647 h 25568"/>
              <a:gd name="T6" fmla="*/ 0 60000 65536"/>
              <a:gd name="T7" fmla="*/ 0 60000 65536"/>
              <a:gd name="T8" fmla="*/ 0 60000 65536"/>
              <a:gd name="T9" fmla="*/ 0 w 21690"/>
              <a:gd name="T10" fmla="*/ 0 h 25568"/>
              <a:gd name="T11" fmla="*/ 21690 w 21690"/>
              <a:gd name="T12" fmla="*/ 25568 h 2556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90" h="25568" fill="none" extrusionOk="0">
                <a:moveTo>
                  <a:pt x="0" y="0"/>
                </a:moveTo>
                <a:cubicBezTo>
                  <a:pt x="30" y="0"/>
                  <a:pt x="60" y="-1"/>
                  <a:pt x="90" y="0"/>
                </a:cubicBezTo>
                <a:cubicBezTo>
                  <a:pt x="12019" y="0"/>
                  <a:pt x="21690" y="9670"/>
                  <a:pt x="21690" y="21600"/>
                </a:cubicBezTo>
                <a:cubicBezTo>
                  <a:pt x="21690" y="22931"/>
                  <a:pt x="21566" y="24259"/>
                  <a:pt x="21322" y="25568"/>
                </a:cubicBezTo>
              </a:path>
              <a:path w="21690" h="25568" stroke="0" extrusionOk="0">
                <a:moveTo>
                  <a:pt x="0" y="0"/>
                </a:moveTo>
                <a:cubicBezTo>
                  <a:pt x="30" y="0"/>
                  <a:pt x="60" y="-1"/>
                  <a:pt x="90" y="0"/>
                </a:cubicBezTo>
                <a:cubicBezTo>
                  <a:pt x="12019" y="0"/>
                  <a:pt x="21690" y="9670"/>
                  <a:pt x="21690" y="21600"/>
                </a:cubicBezTo>
                <a:cubicBezTo>
                  <a:pt x="21690" y="22931"/>
                  <a:pt x="21566" y="24259"/>
                  <a:pt x="21322" y="25568"/>
                </a:cubicBezTo>
                <a:lnTo>
                  <a:pt x="90" y="21600"/>
                </a:lnTo>
                <a:lnTo>
                  <a:pt x="0" y="0"/>
                </a:lnTo>
                <a:close/>
              </a:path>
            </a:pathLst>
          </a:custGeom>
          <a:noFill/>
          <a:ln w="25400" cap="rnd">
            <a:solidFill>
              <a:srgbClr val="CC0000"/>
            </a:solidFill>
            <a:round/>
            <a:headEnd type="none" w="sm" len="sm"/>
            <a:tailEnd type="stealth" w="med" len="lg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5858" name="Rectangle 23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228600"/>
            <a:ext cx="8991600" cy="1066800"/>
          </a:xfrm>
          <a:noFill/>
        </p:spPr>
        <p:txBody>
          <a:bodyPr lIns="92075" tIns="46038" rIns="92075" bIns="46038" anchor="b"/>
          <a:lstStyle/>
          <a:p>
            <a:pPr eaLnBrk="1" hangingPunct="1"/>
            <a:r>
              <a:rPr lang="en-US" altLang="en-US" sz="2800" smtClean="0"/>
              <a:t/>
            </a:r>
            <a:br>
              <a:rPr lang="en-US" altLang="en-US" sz="2800" smtClean="0"/>
            </a:br>
            <a:r>
              <a:rPr lang="en-US" altLang="en-US" sz="2800" smtClean="0"/>
              <a:t/>
            </a:r>
            <a:br>
              <a:rPr lang="en-US" altLang="en-US" sz="2800" smtClean="0"/>
            </a:br>
            <a:r>
              <a:rPr lang="en-US" altLang="en-US" sz="2800" smtClean="0"/>
              <a:t/>
            </a:r>
            <a:br>
              <a:rPr lang="en-US" altLang="en-US" sz="2800" smtClean="0"/>
            </a:br>
            <a:endParaRPr lang="en-US" altLang="en-US" sz="2800" smtClean="0"/>
          </a:p>
        </p:txBody>
      </p:sp>
      <p:sp>
        <p:nvSpPr>
          <p:cNvPr id="35859" name="Rectangle 24"/>
          <p:cNvSpPr>
            <a:spLocks noChangeArrowheads="1"/>
          </p:cNvSpPr>
          <p:nvPr/>
        </p:nvSpPr>
        <p:spPr bwMode="auto">
          <a:xfrm>
            <a:off x="1773238" y="1875098"/>
            <a:ext cx="4283075" cy="46019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>
            <a:spAutoFit/>
          </a:bodyPr>
          <a:lstStyle/>
          <a:p>
            <a:pPr algn="l"/>
            <a:endParaRPr lang="en-US" altLang="en-US" sz="1800" b="1" dirty="0">
              <a:latin typeface="Arial" pitchFamily="34" charset="0"/>
            </a:endParaRPr>
          </a:p>
          <a:p>
            <a:pPr algn="l"/>
            <a:endParaRPr lang="en-US" altLang="en-US" sz="1800" b="1" dirty="0">
              <a:latin typeface="Arial" pitchFamily="34" charset="0"/>
            </a:endParaRPr>
          </a:p>
          <a:p>
            <a:pPr algn="l"/>
            <a:endParaRPr lang="en-US" altLang="en-US" sz="1800" b="1" dirty="0">
              <a:latin typeface="Arial" pitchFamily="34" charset="0"/>
            </a:endParaRPr>
          </a:p>
          <a:p>
            <a:pPr algn="l"/>
            <a:endParaRPr lang="en-US" altLang="en-US" sz="1800" b="1" dirty="0">
              <a:latin typeface="Arial" pitchFamily="34" charset="0"/>
            </a:endParaRPr>
          </a:p>
          <a:p>
            <a:pPr algn="l"/>
            <a:endParaRPr lang="en-US" altLang="en-US" sz="1800" b="1" dirty="0">
              <a:latin typeface="Arial" pitchFamily="34" charset="0"/>
            </a:endParaRPr>
          </a:p>
          <a:p>
            <a:pPr algn="l"/>
            <a:endParaRPr lang="en-US" altLang="en-US" sz="1800" b="1" dirty="0">
              <a:latin typeface="Arial" pitchFamily="34" charset="0"/>
            </a:endParaRPr>
          </a:p>
          <a:p>
            <a:pPr algn="l"/>
            <a:r>
              <a:rPr lang="en-US" altLang="en-US" sz="1800" b="1" dirty="0">
                <a:latin typeface="Arial" pitchFamily="34" charset="0"/>
              </a:rPr>
              <a:t>     Return value               5</a:t>
            </a:r>
          </a:p>
          <a:p>
            <a:pPr algn="l"/>
            <a:r>
              <a:rPr lang="en-US" altLang="en-US" sz="1800" b="1" dirty="0">
                <a:latin typeface="Arial" pitchFamily="34" charset="0"/>
              </a:rPr>
              <a:t>                 result   5+func(5,0) = 5+ 0                         	           b               1</a:t>
            </a:r>
          </a:p>
          <a:p>
            <a:pPr algn="l"/>
            <a:r>
              <a:rPr lang="en-US" altLang="en-US" sz="1800" b="1" dirty="0">
                <a:latin typeface="Arial" pitchFamily="34" charset="0"/>
              </a:rPr>
              <a:t>                         a               5</a:t>
            </a:r>
          </a:p>
          <a:p>
            <a:pPr algn="l"/>
            <a:r>
              <a:rPr lang="en-US" altLang="en-US" sz="1800" b="1" dirty="0">
                <a:latin typeface="Arial" pitchFamily="34" charset="0"/>
              </a:rPr>
              <a:t>Return Address              </a:t>
            </a:r>
            <a:r>
              <a:rPr lang="en-US" altLang="en-US" sz="1800" b="1" dirty="0" smtClean="0">
                <a:latin typeface="Arial" pitchFamily="34" charset="0"/>
              </a:rPr>
              <a:t>50</a:t>
            </a:r>
            <a:endParaRPr lang="en-US" altLang="en-US" sz="1800" b="1" dirty="0">
              <a:latin typeface="Arial" pitchFamily="34" charset="0"/>
            </a:endParaRPr>
          </a:p>
          <a:p>
            <a:pPr algn="l">
              <a:spcBef>
                <a:spcPts val="600"/>
              </a:spcBef>
            </a:pPr>
            <a:r>
              <a:rPr lang="en-US" altLang="en-US" sz="1800" b="1" dirty="0">
                <a:latin typeface="Arial" pitchFamily="34" charset="0"/>
              </a:rPr>
              <a:t>     Return value                ?</a:t>
            </a:r>
          </a:p>
          <a:p>
            <a:pPr algn="l"/>
            <a:r>
              <a:rPr lang="en-US" altLang="en-US" sz="1800" b="1" dirty="0">
                <a:latin typeface="Arial" pitchFamily="34" charset="0"/>
              </a:rPr>
              <a:t>                 result       5+func(5,1) = ?</a:t>
            </a:r>
          </a:p>
          <a:p>
            <a:pPr algn="l"/>
            <a:r>
              <a:rPr lang="en-US" altLang="en-US" sz="1800" b="1" dirty="0">
                <a:latin typeface="Arial" pitchFamily="34" charset="0"/>
              </a:rPr>
              <a:t>                         b              2</a:t>
            </a:r>
          </a:p>
          <a:p>
            <a:pPr algn="l"/>
            <a:r>
              <a:rPr lang="en-US" altLang="en-US" sz="1800" b="1" dirty="0">
                <a:latin typeface="Arial" pitchFamily="34" charset="0"/>
              </a:rPr>
              <a:t>                         a              5</a:t>
            </a:r>
          </a:p>
          <a:p>
            <a:pPr algn="l"/>
            <a:r>
              <a:rPr lang="en-US" altLang="en-US" sz="1800" b="1" dirty="0">
                <a:latin typeface="Arial" pitchFamily="34" charset="0"/>
              </a:rPr>
              <a:t>Return Address          100</a:t>
            </a:r>
          </a:p>
        </p:txBody>
      </p:sp>
      <p:sp>
        <p:nvSpPr>
          <p:cNvPr id="27" name="Rectangle 3"/>
          <p:cNvSpPr txBox="1">
            <a:spLocks noChangeArrowheads="1"/>
          </p:cNvSpPr>
          <p:nvPr/>
        </p:nvSpPr>
        <p:spPr bwMode="auto">
          <a:xfrm>
            <a:off x="0" y="76200"/>
            <a:ext cx="4876800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l" defTabSz="457200">
              <a:buFont typeface="Times" charset="0"/>
              <a:buNone/>
              <a:defRPr/>
            </a:pPr>
            <a:r>
              <a:rPr lang="en-US" altLang="en-US" sz="1400" dirty="0">
                <a:latin typeface="Courier New" pitchFamily="49" charset="0"/>
                <a:cs typeface="ＭＳ Ｐゴシック" pitchFamily="-107" charset="-128"/>
              </a:rPr>
              <a:t>public static </a:t>
            </a:r>
            <a:r>
              <a:rPr lang="en-US" altLang="en-US" sz="1400" dirty="0" err="1">
                <a:latin typeface="Courier New" pitchFamily="49" charset="0"/>
                <a:cs typeface="ＭＳ Ｐゴシック" pitchFamily="-107" charset="-128"/>
              </a:rPr>
              <a:t>int</a:t>
            </a:r>
            <a:r>
              <a:rPr lang="en-US" altLang="en-US" sz="1400" dirty="0">
                <a:latin typeface="Courier New" pitchFamily="49" charset="0"/>
                <a:cs typeface="ＭＳ Ｐゴシック" pitchFamily="-107" charset="-128"/>
              </a:rPr>
              <a:t> </a:t>
            </a:r>
            <a:r>
              <a:rPr lang="en-US" altLang="en-US" sz="1400" dirty="0" err="1">
                <a:latin typeface="Courier New" pitchFamily="49" charset="0"/>
                <a:cs typeface="ＭＳ Ｐゴシック" pitchFamily="-107" charset="-128"/>
              </a:rPr>
              <a:t>func</a:t>
            </a:r>
            <a:r>
              <a:rPr lang="en-US" altLang="en-US" sz="1400" dirty="0">
                <a:latin typeface="Courier New" pitchFamily="49" charset="0"/>
                <a:cs typeface="ＭＳ Ｐゴシック" pitchFamily="-107" charset="-128"/>
              </a:rPr>
              <a:t>(</a:t>
            </a:r>
            <a:r>
              <a:rPr lang="en-US" altLang="en-US" sz="1400" dirty="0" err="1">
                <a:latin typeface="Courier New" pitchFamily="49" charset="0"/>
                <a:cs typeface="ＭＳ Ｐゴシック" pitchFamily="-107" charset="-128"/>
              </a:rPr>
              <a:t>int</a:t>
            </a:r>
            <a:r>
              <a:rPr lang="en-US" altLang="en-US" sz="1400" dirty="0">
                <a:latin typeface="Courier New" pitchFamily="49" charset="0"/>
                <a:cs typeface="ＭＳ Ｐゴシック" pitchFamily="-107" charset="-128"/>
              </a:rPr>
              <a:t> a, </a:t>
            </a:r>
            <a:r>
              <a:rPr lang="en-US" altLang="en-US" sz="1400" dirty="0" err="1">
                <a:latin typeface="Courier New" pitchFamily="49" charset="0"/>
                <a:cs typeface="ＭＳ Ｐゴシック" pitchFamily="-107" charset="-128"/>
              </a:rPr>
              <a:t>int</a:t>
            </a:r>
            <a:r>
              <a:rPr lang="en-US" altLang="en-US" sz="1400" dirty="0">
                <a:latin typeface="Courier New" pitchFamily="49" charset="0"/>
                <a:cs typeface="ＭＳ Ｐゴシック" pitchFamily="-107" charset="-128"/>
              </a:rPr>
              <a:t> b){</a:t>
            </a:r>
          </a:p>
          <a:p>
            <a:pPr marL="342900" indent="-342900" algn="l" defTabSz="457200">
              <a:buFont typeface="Times" charset="0"/>
              <a:buNone/>
              <a:defRPr/>
            </a:pPr>
            <a:r>
              <a:rPr lang="en-US" altLang="en-US" sz="1400" dirty="0">
                <a:latin typeface="Courier New" pitchFamily="49" charset="0"/>
                <a:cs typeface="ＭＳ Ｐゴシック" pitchFamily="-107" charset="-128"/>
              </a:rPr>
              <a:t>  </a:t>
            </a:r>
            <a:r>
              <a:rPr lang="en-US" altLang="en-US" sz="1400" dirty="0" err="1">
                <a:latin typeface="Courier New" pitchFamily="49" charset="0"/>
                <a:cs typeface="ＭＳ Ｐゴシック" pitchFamily="-107" charset="-128"/>
              </a:rPr>
              <a:t>int</a:t>
            </a:r>
            <a:r>
              <a:rPr lang="en-US" altLang="en-US" sz="1400" dirty="0">
                <a:latin typeface="Courier New" pitchFamily="49" charset="0"/>
                <a:cs typeface="ＭＳ Ｐゴシック" pitchFamily="-107" charset="-128"/>
              </a:rPr>
              <a:t> result;</a:t>
            </a:r>
          </a:p>
          <a:p>
            <a:pPr marL="342900" indent="-342900" algn="l" defTabSz="457200">
              <a:buFont typeface="Times" charset="0"/>
              <a:buNone/>
              <a:defRPr/>
            </a:pPr>
            <a:r>
              <a:rPr lang="en-US" altLang="en-US" sz="1400" dirty="0">
                <a:latin typeface="Courier New" pitchFamily="49" charset="0"/>
                <a:cs typeface="ＭＳ Ｐゴシック" pitchFamily="-107" charset="-128"/>
              </a:rPr>
              <a:t>  if (b == 0)</a:t>
            </a:r>
          </a:p>
          <a:p>
            <a:pPr marL="342900" indent="-342900" algn="l" defTabSz="457200">
              <a:buFont typeface="Times" charset="0"/>
              <a:buNone/>
              <a:defRPr/>
            </a:pPr>
            <a:r>
              <a:rPr lang="en-US" altLang="en-US" sz="1400" dirty="0">
                <a:latin typeface="Courier New" pitchFamily="49" charset="0"/>
                <a:cs typeface="ＭＳ Ｐゴシック" pitchFamily="-107" charset="-128"/>
              </a:rPr>
              <a:t>	  result = 0;</a:t>
            </a:r>
          </a:p>
          <a:p>
            <a:pPr marL="342900" indent="-342900" algn="l" defTabSz="457200">
              <a:buFont typeface="Times" charset="0"/>
              <a:buNone/>
              <a:defRPr/>
            </a:pPr>
            <a:r>
              <a:rPr lang="en-US" altLang="en-US" sz="1400" dirty="0">
                <a:latin typeface="Courier New" pitchFamily="49" charset="0"/>
                <a:cs typeface="ＭＳ Ｐゴシック" pitchFamily="-107" charset="-128"/>
              </a:rPr>
              <a:t>  else if (b &gt; 0)</a:t>
            </a:r>
            <a:endParaRPr lang="en-US" altLang="en-US" sz="1400" dirty="0">
              <a:solidFill>
                <a:srgbClr val="0000CC"/>
              </a:solidFill>
              <a:latin typeface="Courier New" pitchFamily="49" charset="0"/>
              <a:cs typeface="ＭＳ Ｐゴシック" pitchFamily="-107" charset="-128"/>
            </a:endParaRPr>
          </a:p>
          <a:p>
            <a:pPr marL="342900" indent="-342900" algn="l" defTabSz="457200">
              <a:buFont typeface="Times" charset="0"/>
              <a:buNone/>
              <a:defRPr/>
            </a:pPr>
            <a:r>
              <a:rPr lang="en-US" altLang="en-US" sz="1400" dirty="0">
                <a:latin typeface="Courier New" pitchFamily="49" charset="0"/>
                <a:cs typeface="ＭＳ Ｐゴシック" pitchFamily="-107" charset="-128"/>
              </a:rPr>
              <a:t>    result = a + </a:t>
            </a:r>
            <a:r>
              <a:rPr lang="en-US" altLang="en-US" sz="1400" dirty="0" err="1">
                <a:latin typeface="Courier New" pitchFamily="49" charset="0"/>
                <a:cs typeface="ＭＳ Ｐゴシック" pitchFamily="-107" charset="-128"/>
              </a:rPr>
              <a:t>func</a:t>
            </a:r>
            <a:r>
              <a:rPr lang="en-US" altLang="en-US" sz="1400" dirty="0">
                <a:latin typeface="Courier New" pitchFamily="49" charset="0"/>
                <a:cs typeface="ＭＳ Ｐゴシック" pitchFamily="-107" charset="-128"/>
              </a:rPr>
              <a:t>(a, b - 1)); </a:t>
            </a:r>
            <a:r>
              <a:rPr lang="en-US" altLang="en-US" sz="1400" dirty="0" smtClean="0">
                <a:solidFill>
                  <a:srgbClr val="0033CC"/>
                </a:solidFill>
                <a:latin typeface="Courier New" pitchFamily="49" charset="0"/>
                <a:cs typeface="ＭＳ Ｐゴシック" pitchFamily="-107" charset="-128"/>
              </a:rPr>
              <a:t>//line 50  </a:t>
            </a:r>
            <a:endParaRPr lang="en-US" altLang="en-US" sz="1400" dirty="0">
              <a:solidFill>
                <a:srgbClr val="0033CC"/>
              </a:solidFill>
              <a:latin typeface="Courier New" pitchFamily="49" charset="0"/>
              <a:cs typeface="ＭＳ Ｐゴシック" pitchFamily="-107" charset="-128"/>
            </a:endParaRPr>
          </a:p>
          <a:p>
            <a:pPr marL="342900" indent="-342900" algn="l" defTabSz="457200">
              <a:buFont typeface="Times" charset="0"/>
              <a:buNone/>
              <a:defRPr/>
            </a:pPr>
            <a:r>
              <a:rPr lang="en-US" altLang="en-US" sz="1400" dirty="0">
                <a:latin typeface="Courier New" pitchFamily="49" charset="0"/>
                <a:cs typeface="ＭＳ Ｐゴシック" pitchFamily="-107" charset="-128"/>
              </a:rPr>
              <a:t>else 		</a:t>
            </a:r>
            <a:endParaRPr lang="en-US" altLang="en-US" sz="1400" dirty="0">
              <a:solidFill>
                <a:srgbClr val="0000CC"/>
              </a:solidFill>
              <a:latin typeface="Courier New" pitchFamily="49" charset="0"/>
              <a:cs typeface="ＭＳ Ｐゴシック" pitchFamily="-107" charset="-128"/>
            </a:endParaRPr>
          </a:p>
          <a:p>
            <a:pPr marL="342900" indent="-342900" algn="l" defTabSz="457200">
              <a:buFont typeface="Times" charset="0"/>
              <a:buNone/>
              <a:defRPr/>
            </a:pPr>
            <a:r>
              <a:rPr lang="en-US" altLang="en-US" sz="1400" dirty="0">
                <a:latin typeface="Courier New" pitchFamily="49" charset="0"/>
                <a:cs typeface="ＭＳ Ｐゴシック" pitchFamily="-107" charset="-128"/>
              </a:rPr>
              <a:t>	  result = </a:t>
            </a:r>
            <a:r>
              <a:rPr lang="en-US" altLang="en-US" sz="1400" dirty="0" err="1">
                <a:latin typeface="Courier New" pitchFamily="49" charset="0"/>
                <a:cs typeface="ＭＳ Ｐゴシック" pitchFamily="-107" charset="-128"/>
              </a:rPr>
              <a:t>func</a:t>
            </a:r>
            <a:r>
              <a:rPr lang="en-US" altLang="en-US" sz="1400" dirty="0">
                <a:latin typeface="Courier New" pitchFamily="49" charset="0"/>
                <a:cs typeface="ＭＳ Ｐゴシック" pitchFamily="-107" charset="-128"/>
              </a:rPr>
              <a:t>(- a, - b); </a:t>
            </a:r>
            <a:r>
              <a:rPr lang="en-US" altLang="en-US" sz="1400" dirty="0" smtClean="0">
                <a:solidFill>
                  <a:srgbClr val="0033CC"/>
                </a:solidFill>
                <a:latin typeface="Courier New" pitchFamily="49" charset="0"/>
                <a:cs typeface="ＭＳ Ｐゴシック" pitchFamily="-107" charset="-128"/>
              </a:rPr>
              <a:t>//line 70              </a:t>
            </a:r>
            <a:endParaRPr lang="en-US" altLang="en-US" sz="1400" dirty="0">
              <a:solidFill>
                <a:srgbClr val="0033CC"/>
              </a:solidFill>
              <a:latin typeface="Courier New" pitchFamily="49" charset="0"/>
              <a:cs typeface="ＭＳ Ｐゴシック" pitchFamily="-107" charset="-128"/>
            </a:endParaRPr>
          </a:p>
          <a:p>
            <a:pPr marL="342900" indent="-342900" algn="l" defTabSz="457200">
              <a:buFont typeface="Times" charset="0"/>
              <a:buNone/>
              <a:defRPr/>
            </a:pPr>
            <a:r>
              <a:rPr lang="en-US" altLang="en-US" sz="1400" dirty="0">
                <a:latin typeface="Courier New" pitchFamily="49" charset="0"/>
                <a:cs typeface="ＭＳ Ｐゴシック" pitchFamily="-107" charset="-128"/>
              </a:rPr>
              <a:t>return result;           </a:t>
            </a:r>
          </a:p>
          <a:p>
            <a:pPr marL="342900" indent="-342900" algn="l" defTabSz="457200">
              <a:buFont typeface="Times" charset="0"/>
              <a:buNone/>
              <a:defRPr/>
            </a:pPr>
            <a:r>
              <a:rPr lang="en-US" altLang="en-US" sz="1400" dirty="0">
                <a:latin typeface="Courier New" pitchFamily="49" charset="0"/>
                <a:cs typeface="ＭＳ Ｐゴシック" pitchFamily="-107" charset="-128"/>
              </a:rPr>
              <a:t>}</a:t>
            </a:r>
            <a:r>
              <a:rPr lang="en-US" altLang="en-US" sz="1400" b="1" dirty="0">
                <a:latin typeface="Courier New" pitchFamily="49" charset="0"/>
                <a:cs typeface="ＭＳ Ｐゴシック" pitchFamily="-107" charset="-128"/>
              </a:rPr>
              <a:t> </a:t>
            </a:r>
            <a:r>
              <a:rPr lang="en-US" altLang="en-US" sz="1400" b="1" dirty="0">
                <a:solidFill>
                  <a:schemeClr val="folHlink"/>
                </a:solidFill>
                <a:latin typeface="Courier New" pitchFamily="49" charset="0"/>
                <a:cs typeface="ＭＳ Ｐゴシック" pitchFamily="-107" charset="-128"/>
              </a:rPr>
              <a:t>	</a:t>
            </a:r>
          </a:p>
          <a:p>
            <a:pPr marL="342900" indent="-342900" algn="l" defTabSz="457200">
              <a:buFont typeface="Times" charset="0"/>
              <a:buNone/>
              <a:defRPr/>
            </a:pPr>
            <a:endParaRPr lang="en-US" altLang="en-US" sz="700" dirty="0">
              <a:latin typeface="+mn-lt"/>
              <a:cs typeface="ＭＳ Ｐゴシック" pitchFamily="-10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57738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ChangeArrowheads="1"/>
          </p:cNvSpPr>
          <p:nvPr/>
        </p:nvSpPr>
        <p:spPr bwMode="auto">
          <a:xfrm>
            <a:off x="3760788" y="4959350"/>
            <a:ext cx="2044700" cy="1511300"/>
          </a:xfrm>
          <a:prstGeom prst="rect">
            <a:avLst/>
          </a:prstGeom>
          <a:solidFill>
            <a:srgbClr val="CCFF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6867" name="Rectangle 3"/>
          <p:cNvSpPr>
            <a:spLocks noChangeArrowheads="1"/>
          </p:cNvSpPr>
          <p:nvPr/>
        </p:nvSpPr>
        <p:spPr bwMode="auto">
          <a:xfrm>
            <a:off x="1833563" y="1676400"/>
            <a:ext cx="4283075" cy="48019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>
            <a:spAutoFit/>
          </a:bodyPr>
          <a:lstStyle/>
          <a:p>
            <a:pPr algn="l"/>
            <a:endParaRPr lang="en-US" altLang="en-US" sz="1800" b="1" dirty="0">
              <a:latin typeface="Arial" pitchFamily="34" charset="0"/>
            </a:endParaRPr>
          </a:p>
          <a:p>
            <a:pPr algn="l"/>
            <a:endParaRPr lang="en-US" altLang="en-US" sz="1800" b="1" dirty="0">
              <a:latin typeface="Arial" pitchFamily="34" charset="0"/>
            </a:endParaRPr>
          </a:p>
          <a:p>
            <a:pPr algn="l"/>
            <a:endParaRPr lang="en-US" altLang="en-US" sz="1800" b="1" dirty="0">
              <a:latin typeface="Arial" pitchFamily="34" charset="0"/>
            </a:endParaRPr>
          </a:p>
          <a:p>
            <a:pPr algn="l"/>
            <a:endParaRPr lang="en-US" altLang="en-US" sz="1800" b="1" dirty="0">
              <a:latin typeface="Arial" pitchFamily="34" charset="0"/>
            </a:endParaRPr>
          </a:p>
          <a:p>
            <a:pPr algn="l"/>
            <a:endParaRPr lang="en-US" altLang="en-US" sz="1800" b="1" dirty="0">
              <a:latin typeface="Arial" pitchFamily="34" charset="0"/>
            </a:endParaRPr>
          </a:p>
          <a:p>
            <a:pPr algn="l"/>
            <a:endParaRPr lang="en-US" altLang="en-US" sz="1800" b="1" dirty="0">
              <a:latin typeface="Arial" pitchFamily="34" charset="0"/>
            </a:endParaRPr>
          </a:p>
          <a:p>
            <a:pPr algn="l"/>
            <a:r>
              <a:rPr lang="en-US" altLang="en-US" sz="1800" b="1" dirty="0">
                <a:latin typeface="Arial" pitchFamily="34" charset="0"/>
              </a:rPr>
              <a:t>             </a:t>
            </a:r>
          </a:p>
          <a:p>
            <a:pPr algn="l"/>
            <a:endParaRPr lang="en-US" altLang="en-US" sz="1800" b="1" dirty="0">
              <a:latin typeface="Arial" pitchFamily="34" charset="0"/>
            </a:endParaRPr>
          </a:p>
          <a:p>
            <a:pPr algn="l"/>
            <a:endParaRPr lang="en-US" altLang="en-US" sz="1800" b="1" dirty="0">
              <a:latin typeface="Arial" pitchFamily="34" charset="0"/>
            </a:endParaRPr>
          </a:p>
          <a:p>
            <a:pPr algn="l"/>
            <a:endParaRPr lang="en-US" altLang="en-US" sz="1800" b="1" dirty="0">
              <a:latin typeface="Arial" pitchFamily="34" charset="0"/>
            </a:endParaRPr>
          </a:p>
          <a:p>
            <a:pPr algn="l"/>
            <a:endParaRPr lang="en-US" altLang="en-US" sz="1800" b="1" dirty="0">
              <a:latin typeface="Arial" pitchFamily="34" charset="0"/>
            </a:endParaRPr>
          </a:p>
          <a:p>
            <a:pPr algn="l"/>
            <a:endParaRPr lang="en-US" altLang="en-US" sz="1800" b="1" dirty="0">
              <a:latin typeface="Arial" pitchFamily="34" charset="0"/>
            </a:endParaRPr>
          </a:p>
          <a:p>
            <a:pPr algn="l"/>
            <a:r>
              <a:rPr lang="en-US" altLang="en-US" sz="1800" b="1" dirty="0">
                <a:latin typeface="Arial" pitchFamily="34" charset="0"/>
              </a:rPr>
              <a:t>     Return value              10</a:t>
            </a:r>
          </a:p>
          <a:p>
            <a:pPr algn="l"/>
            <a:r>
              <a:rPr lang="en-US" altLang="en-US" sz="1800" b="1" dirty="0">
                <a:latin typeface="Arial" pitchFamily="34" charset="0"/>
              </a:rPr>
              <a:t>                 result    5+func(5,1) = 5+5</a:t>
            </a:r>
          </a:p>
          <a:p>
            <a:pPr algn="l"/>
            <a:r>
              <a:rPr lang="en-US" altLang="en-US" sz="1800" b="1" dirty="0">
                <a:latin typeface="Arial" pitchFamily="34" charset="0"/>
              </a:rPr>
              <a:t>                         b              2</a:t>
            </a:r>
          </a:p>
          <a:p>
            <a:pPr algn="l"/>
            <a:r>
              <a:rPr lang="en-US" altLang="en-US" sz="1800" b="1" dirty="0">
                <a:latin typeface="Arial" pitchFamily="34" charset="0"/>
              </a:rPr>
              <a:t>                         a              5</a:t>
            </a:r>
          </a:p>
          <a:p>
            <a:pPr algn="l"/>
            <a:r>
              <a:rPr lang="en-US" altLang="en-US" sz="1800" b="1" dirty="0">
                <a:latin typeface="Arial" pitchFamily="34" charset="0"/>
              </a:rPr>
              <a:t>Return Address          100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3757613" y="4953000"/>
            <a:ext cx="2054225" cy="1162050"/>
            <a:chOff x="1826" y="3120"/>
            <a:chExt cx="1294" cy="732"/>
          </a:xfrm>
        </p:grpSpPr>
        <p:sp>
          <p:nvSpPr>
            <p:cNvPr id="36878" name="Line 5"/>
            <p:cNvSpPr>
              <a:spLocks noChangeShapeType="1"/>
            </p:cNvSpPr>
            <p:nvPr/>
          </p:nvSpPr>
          <p:spPr bwMode="auto">
            <a:xfrm>
              <a:off x="1826" y="3852"/>
              <a:ext cx="129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879" name="Line 6"/>
            <p:cNvSpPr>
              <a:spLocks noChangeShapeType="1"/>
            </p:cNvSpPr>
            <p:nvPr/>
          </p:nvSpPr>
          <p:spPr bwMode="auto">
            <a:xfrm>
              <a:off x="1826" y="3669"/>
              <a:ext cx="129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880" name="Line 7"/>
            <p:cNvSpPr>
              <a:spLocks noChangeShapeType="1"/>
            </p:cNvSpPr>
            <p:nvPr/>
          </p:nvSpPr>
          <p:spPr bwMode="auto">
            <a:xfrm>
              <a:off x="1826" y="3486"/>
              <a:ext cx="129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881" name="Line 8"/>
            <p:cNvSpPr>
              <a:spLocks noChangeShapeType="1"/>
            </p:cNvSpPr>
            <p:nvPr/>
          </p:nvSpPr>
          <p:spPr bwMode="auto">
            <a:xfrm>
              <a:off x="1826" y="3303"/>
              <a:ext cx="129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882" name="Line 9"/>
            <p:cNvSpPr>
              <a:spLocks noChangeShapeType="1"/>
            </p:cNvSpPr>
            <p:nvPr/>
          </p:nvSpPr>
          <p:spPr bwMode="auto">
            <a:xfrm>
              <a:off x="1826" y="3120"/>
              <a:ext cx="1294" cy="0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6869" name="Line 10"/>
          <p:cNvSpPr>
            <a:spLocks noChangeShapeType="1"/>
          </p:cNvSpPr>
          <p:nvPr/>
        </p:nvSpPr>
        <p:spPr bwMode="auto">
          <a:xfrm>
            <a:off x="5811838" y="1831975"/>
            <a:ext cx="0" cy="46450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6870" name="Line 11"/>
          <p:cNvSpPr>
            <a:spLocks noChangeShapeType="1"/>
          </p:cNvSpPr>
          <p:nvPr/>
        </p:nvSpPr>
        <p:spPr bwMode="auto">
          <a:xfrm>
            <a:off x="3754438" y="1755775"/>
            <a:ext cx="0" cy="47212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6871" name="Line 12"/>
          <p:cNvSpPr>
            <a:spLocks noChangeShapeType="1"/>
          </p:cNvSpPr>
          <p:nvPr/>
        </p:nvSpPr>
        <p:spPr bwMode="auto">
          <a:xfrm flipV="1">
            <a:off x="5965825" y="5765800"/>
            <a:ext cx="758825" cy="709613"/>
          </a:xfrm>
          <a:prstGeom prst="line">
            <a:avLst/>
          </a:prstGeom>
          <a:noFill/>
          <a:ln w="28575">
            <a:solidFill>
              <a:srgbClr val="0000CC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6872" name="Line 13"/>
          <p:cNvSpPr>
            <a:spLocks noChangeShapeType="1"/>
          </p:cNvSpPr>
          <p:nvPr/>
        </p:nvSpPr>
        <p:spPr bwMode="auto">
          <a:xfrm>
            <a:off x="5967413" y="5053013"/>
            <a:ext cx="758825" cy="711200"/>
          </a:xfrm>
          <a:prstGeom prst="line">
            <a:avLst/>
          </a:prstGeom>
          <a:noFill/>
          <a:ln w="28575">
            <a:solidFill>
              <a:srgbClr val="0000CC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6873" name="Rectangle 14"/>
          <p:cNvSpPr>
            <a:spLocks noChangeArrowheads="1"/>
          </p:cNvSpPr>
          <p:nvPr/>
        </p:nvSpPr>
        <p:spPr bwMode="auto">
          <a:xfrm>
            <a:off x="6710363" y="5649913"/>
            <a:ext cx="2332754" cy="10163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2075" tIns="46038" rIns="92075" bIns="46038">
            <a:spAutoFit/>
          </a:bodyPr>
          <a:lstStyle/>
          <a:p>
            <a:pPr algn="l"/>
            <a:r>
              <a:rPr lang="en-US" altLang="en-US" sz="2000" b="1" dirty="0">
                <a:solidFill>
                  <a:srgbClr val="0000CC"/>
                </a:solidFill>
              </a:rPr>
              <a:t>record for </a:t>
            </a:r>
            <a:r>
              <a:rPr lang="en-US" altLang="en-US" sz="2000" b="1" dirty="0" err="1">
                <a:solidFill>
                  <a:srgbClr val="0000CC"/>
                </a:solidFill>
              </a:rPr>
              <a:t>func</a:t>
            </a:r>
            <a:r>
              <a:rPr lang="en-US" altLang="en-US" sz="2000" b="1" dirty="0">
                <a:solidFill>
                  <a:srgbClr val="0000CC"/>
                </a:solidFill>
              </a:rPr>
              <a:t>(5,2)</a:t>
            </a:r>
          </a:p>
          <a:p>
            <a:pPr algn="l"/>
            <a:r>
              <a:rPr lang="en-US" altLang="en-US" sz="2000" b="1" dirty="0">
                <a:solidFill>
                  <a:srgbClr val="0000CC"/>
                </a:solidFill>
              </a:rPr>
              <a:t>is popped last</a:t>
            </a:r>
          </a:p>
          <a:p>
            <a:pPr algn="l"/>
            <a:r>
              <a:rPr lang="en-US" altLang="en-US" sz="2000" b="1" dirty="0">
                <a:solidFill>
                  <a:srgbClr val="0000CC"/>
                </a:solidFill>
              </a:rPr>
              <a:t>with its value</a:t>
            </a:r>
            <a:endParaRPr lang="en-US" altLang="en-US" sz="2000" b="1" dirty="0">
              <a:solidFill>
                <a:srgbClr val="990033"/>
              </a:solidFill>
            </a:endParaRPr>
          </a:p>
        </p:txBody>
      </p:sp>
      <p:sp>
        <p:nvSpPr>
          <p:cNvPr id="36874" name="Arc 15"/>
          <p:cNvSpPr>
            <a:spLocks/>
          </p:cNvSpPr>
          <p:nvPr/>
        </p:nvSpPr>
        <p:spPr bwMode="auto">
          <a:xfrm>
            <a:off x="3449638" y="1219200"/>
            <a:ext cx="1066800" cy="3886200"/>
          </a:xfrm>
          <a:custGeom>
            <a:avLst/>
            <a:gdLst>
              <a:gd name="T0" fmla="*/ 2147483647 w 21600"/>
              <a:gd name="T1" fmla="*/ 2147483647 h 21600"/>
              <a:gd name="T2" fmla="*/ 0 w 21600"/>
              <a:gd name="T3" fmla="*/ 0 h 21600"/>
              <a:gd name="T4" fmla="*/ 2147483647 w 21600"/>
              <a:gd name="T5" fmla="*/ 0 h 21600"/>
              <a:gd name="T6" fmla="*/ 0 60000 65536"/>
              <a:gd name="T7" fmla="*/ 0 60000 65536"/>
              <a:gd name="T8" fmla="*/ 0 60000 65536"/>
              <a:gd name="T9" fmla="*/ 0 w 21600"/>
              <a:gd name="T10" fmla="*/ 0 h 21600"/>
              <a:gd name="T11" fmla="*/ 21600 w 21600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1600" fill="none" extrusionOk="0">
                <a:moveTo>
                  <a:pt x="21600" y="21600"/>
                </a:moveTo>
                <a:cubicBezTo>
                  <a:pt x="9670" y="21600"/>
                  <a:pt x="0" y="11929"/>
                  <a:pt x="0" y="0"/>
                </a:cubicBezTo>
              </a:path>
              <a:path w="21600" h="21600" stroke="0" extrusionOk="0">
                <a:moveTo>
                  <a:pt x="21600" y="21600"/>
                </a:moveTo>
                <a:cubicBezTo>
                  <a:pt x="9670" y="21600"/>
                  <a:pt x="0" y="11929"/>
                  <a:pt x="0" y="0"/>
                </a:cubicBezTo>
                <a:lnTo>
                  <a:pt x="21600" y="0"/>
                </a:lnTo>
                <a:lnTo>
                  <a:pt x="21600" y="21600"/>
                </a:lnTo>
                <a:close/>
              </a:path>
            </a:pathLst>
          </a:custGeom>
          <a:noFill/>
          <a:ln w="28575" cap="rnd">
            <a:solidFill>
              <a:srgbClr val="CC0000"/>
            </a:solidFill>
            <a:round/>
            <a:headEnd type="none" w="sm" len="sm"/>
            <a:tailEnd type="stealth" w="med" len="lg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6875" name="Rectangle 16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228600"/>
            <a:ext cx="8991600" cy="1066800"/>
          </a:xfrm>
          <a:noFill/>
        </p:spPr>
        <p:txBody>
          <a:bodyPr lIns="92075" tIns="46038" rIns="92075" bIns="46038" anchor="b"/>
          <a:lstStyle/>
          <a:p>
            <a:pPr eaLnBrk="1" hangingPunct="1"/>
            <a:r>
              <a:rPr lang="en-US" altLang="en-US" sz="2800" smtClean="0"/>
              <a:t/>
            </a:r>
            <a:br>
              <a:rPr lang="en-US" altLang="en-US" sz="2800" smtClean="0"/>
            </a:br>
            <a:r>
              <a:rPr lang="en-US" altLang="en-US" sz="2800" smtClean="0"/>
              <a:t/>
            </a:r>
            <a:br>
              <a:rPr lang="en-US" altLang="en-US" sz="2800" smtClean="0"/>
            </a:br>
            <a:endParaRPr lang="en-US" altLang="en-US" sz="2800" smtClean="0"/>
          </a:p>
        </p:txBody>
      </p:sp>
      <p:sp>
        <p:nvSpPr>
          <p:cNvPr id="36877" name="Rectangle 19"/>
          <p:cNvSpPr>
            <a:spLocks noChangeArrowheads="1"/>
          </p:cNvSpPr>
          <p:nvPr/>
        </p:nvSpPr>
        <p:spPr bwMode="auto">
          <a:xfrm>
            <a:off x="1066800" y="685800"/>
            <a:ext cx="80010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en-US" sz="2000" dirty="0">
                <a:latin typeface="Courier New" pitchFamily="49" charset="0"/>
              </a:rPr>
              <a:t>x = </a:t>
            </a:r>
            <a:r>
              <a:rPr lang="en-US" altLang="en-US" sz="2000" dirty="0" err="1">
                <a:latin typeface="Courier New" pitchFamily="49" charset="0"/>
              </a:rPr>
              <a:t>func</a:t>
            </a:r>
            <a:r>
              <a:rPr lang="en-US" altLang="en-US" sz="2000" dirty="0">
                <a:latin typeface="Courier New" pitchFamily="49" charset="0"/>
              </a:rPr>
              <a:t>(5, 2);      </a:t>
            </a:r>
            <a:r>
              <a:rPr lang="en-US" altLang="en-US" sz="2000" dirty="0"/>
              <a:t>// original call at instruction 100</a:t>
            </a:r>
            <a:r>
              <a:rPr lang="en-US" altLang="en-US" sz="2800" dirty="0">
                <a:latin typeface="Courier New" pitchFamily="49" charset="0"/>
              </a:rPr>
              <a:t>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198945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04800" y="228600"/>
            <a:ext cx="8077200" cy="990600"/>
          </a:xfrm>
        </p:spPr>
        <p:txBody>
          <a:bodyPr/>
          <a:lstStyle/>
          <a:p>
            <a:pPr eaLnBrk="1" hangingPunct="1"/>
            <a:r>
              <a:rPr lang="en-US" dirty="0" smtClean="0"/>
              <a:t>Solving Problems With Recursion</a:t>
            </a:r>
          </a:p>
        </p:txBody>
      </p:sp>
      <p:sp>
        <p:nvSpPr>
          <p:cNvPr id="10244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04800" y="1447800"/>
            <a:ext cx="8294688" cy="45720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 dirty="0" smtClean="0"/>
              <a:t>Recursion works like this: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 smtClean="0"/>
              <a:t>A </a:t>
            </a:r>
            <a:r>
              <a:rPr lang="en-US" sz="2400" dirty="0" smtClean="0">
                <a:solidFill>
                  <a:srgbClr val="FF0000"/>
                </a:solidFill>
              </a:rPr>
              <a:t>base case</a:t>
            </a:r>
            <a:r>
              <a:rPr lang="en-US" sz="2400" dirty="0" smtClean="0"/>
              <a:t> is established.</a:t>
            </a:r>
          </a:p>
          <a:p>
            <a:pPr lvl="2" eaLnBrk="1" hangingPunct="1">
              <a:lnSpc>
                <a:spcPct val="90000"/>
              </a:lnSpc>
            </a:pPr>
            <a:r>
              <a:rPr lang="en-US" sz="2000" dirty="0" smtClean="0"/>
              <a:t>If matched, the method </a:t>
            </a:r>
            <a:r>
              <a:rPr lang="en-US" sz="2000" dirty="0" smtClean="0">
                <a:solidFill>
                  <a:srgbClr val="FF0000"/>
                </a:solidFill>
              </a:rPr>
              <a:t>solves</a:t>
            </a:r>
            <a:r>
              <a:rPr lang="en-US" sz="2000" dirty="0" smtClean="0"/>
              <a:t> it and </a:t>
            </a:r>
            <a:r>
              <a:rPr lang="en-US" sz="2000" dirty="0" smtClean="0">
                <a:solidFill>
                  <a:srgbClr val="FF0000"/>
                </a:solidFill>
              </a:rPr>
              <a:t>returns.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 smtClean="0"/>
              <a:t>If the base case cannot be solved now:</a:t>
            </a:r>
          </a:p>
          <a:p>
            <a:pPr lvl="2" eaLnBrk="1" hangingPunct="1">
              <a:lnSpc>
                <a:spcPct val="90000"/>
              </a:lnSpc>
            </a:pPr>
            <a:r>
              <a:rPr lang="en-US" sz="2000" dirty="0" smtClean="0"/>
              <a:t>the method reduces it to a smaller problem (</a:t>
            </a:r>
            <a:r>
              <a:rPr lang="en-US" sz="2000" dirty="0" smtClean="0">
                <a:solidFill>
                  <a:srgbClr val="FF0000"/>
                </a:solidFill>
              </a:rPr>
              <a:t>recursive case</a:t>
            </a:r>
            <a:r>
              <a:rPr lang="en-US" sz="2000" dirty="0" smtClean="0"/>
              <a:t>) and </a:t>
            </a:r>
            <a:r>
              <a:rPr lang="en-US" sz="2000" dirty="0" smtClean="0">
                <a:solidFill>
                  <a:srgbClr val="FF0000"/>
                </a:solidFill>
              </a:rPr>
              <a:t>calls itself </a:t>
            </a:r>
            <a:r>
              <a:rPr lang="en-US" sz="2000" dirty="0" smtClean="0"/>
              <a:t>to solve the smaller problem.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dirty="0" smtClean="0"/>
              <a:t>By reducing the problem with each recursive call, the base case will eventually be reached and the recursion will stop.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dirty="0" smtClean="0"/>
              <a:t>In mathematics, the notation </a:t>
            </a:r>
            <a:r>
              <a:rPr lang="en-US" sz="2800" i="1" dirty="0" smtClean="0"/>
              <a:t>n</a:t>
            </a:r>
            <a:r>
              <a:rPr lang="en-US" sz="2800" dirty="0" smtClean="0"/>
              <a:t>! represents the factorial of the number </a:t>
            </a:r>
            <a:r>
              <a:rPr lang="en-US" sz="2800" i="1" dirty="0" smtClean="0"/>
              <a:t>n</a:t>
            </a:r>
            <a:r>
              <a:rPr lang="en-US" sz="280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57616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04800" y="1371600"/>
            <a:ext cx="8294688" cy="45720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dirty="0" smtClean="0"/>
              <a:t>The factorial of a nonnegative number can be defined by the following rules: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 smtClean="0"/>
              <a:t>If </a:t>
            </a:r>
            <a:r>
              <a:rPr lang="en-US" i="1" dirty="0" smtClean="0"/>
              <a:t>n </a:t>
            </a:r>
            <a:r>
              <a:rPr lang="en-US" dirty="0" smtClean="0"/>
              <a:t>= 0 then </a:t>
            </a:r>
            <a:r>
              <a:rPr lang="en-US" i="1" dirty="0" smtClean="0"/>
              <a:t>n</a:t>
            </a:r>
            <a:r>
              <a:rPr lang="en-US" dirty="0" smtClean="0"/>
              <a:t>! = 1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 smtClean="0"/>
              <a:t>If </a:t>
            </a:r>
            <a:r>
              <a:rPr lang="en-US" i="1" dirty="0" smtClean="0"/>
              <a:t>n </a:t>
            </a:r>
            <a:r>
              <a:rPr lang="en-US" dirty="0" smtClean="0"/>
              <a:t>&gt; 0 then </a:t>
            </a:r>
            <a:r>
              <a:rPr lang="en-US" i="1" dirty="0" smtClean="0"/>
              <a:t>n</a:t>
            </a:r>
            <a:r>
              <a:rPr lang="en-US" dirty="0" smtClean="0"/>
              <a:t>! = 1 × 2 × 3 × ... × </a:t>
            </a:r>
            <a:r>
              <a:rPr lang="en-US" i="1" dirty="0" smtClean="0"/>
              <a:t>n</a:t>
            </a:r>
          </a:p>
          <a:p>
            <a:pPr eaLnBrk="1" hangingPunct="1">
              <a:lnSpc>
                <a:spcPct val="90000"/>
              </a:lnSpc>
            </a:pPr>
            <a:r>
              <a:rPr lang="en-US" dirty="0" smtClean="0"/>
              <a:t>Let’s replace the notation </a:t>
            </a:r>
            <a:r>
              <a:rPr lang="en-US" i="1" dirty="0" smtClean="0">
                <a:solidFill>
                  <a:srgbClr val="FF0000"/>
                </a:solidFill>
              </a:rPr>
              <a:t>n</a:t>
            </a:r>
            <a:r>
              <a:rPr lang="en-US" dirty="0" smtClean="0">
                <a:solidFill>
                  <a:srgbClr val="FF0000"/>
                </a:solidFill>
              </a:rPr>
              <a:t>!</a:t>
            </a:r>
            <a:r>
              <a:rPr lang="en-US" dirty="0" smtClean="0"/>
              <a:t> with </a:t>
            </a:r>
            <a:r>
              <a:rPr lang="en-US" dirty="0" smtClean="0">
                <a:solidFill>
                  <a:srgbClr val="FF0000"/>
                </a:solidFill>
              </a:rPr>
              <a:t>factorial(</a:t>
            </a:r>
            <a:r>
              <a:rPr lang="en-US" i="1" dirty="0" smtClean="0">
                <a:solidFill>
                  <a:srgbClr val="FF0000"/>
                </a:solidFill>
              </a:rPr>
              <a:t>n</a:t>
            </a:r>
            <a:r>
              <a:rPr lang="en-US" dirty="0" smtClean="0">
                <a:solidFill>
                  <a:srgbClr val="FF0000"/>
                </a:solidFill>
              </a:rPr>
              <a:t>)</a:t>
            </a:r>
            <a:r>
              <a:rPr lang="en-US" dirty="0" smtClean="0"/>
              <a:t>, which looks a bit more like computer code, and rewrite these rules as: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 smtClean="0"/>
              <a:t>If </a:t>
            </a:r>
            <a:r>
              <a:rPr lang="en-US" i="1" dirty="0" smtClean="0"/>
              <a:t>n </a:t>
            </a:r>
            <a:r>
              <a:rPr lang="en-US" dirty="0" smtClean="0"/>
              <a:t>= 0 then factorial(</a:t>
            </a:r>
            <a:r>
              <a:rPr lang="en-US" i="1" dirty="0" smtClean="0"/>
              <a:t>n</a:t>
            </a:r>
            <a:r>
              <a:rPr lang="en-US" dirty="0" smtClean="0"/>
              <a:t>) = 1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 smtClean="0"/>
              <a:t>If </a:t>
            </a:r>
            <a:r>
              <a:rPr lang="en-US" i="1" dirty="0" smtClean="0"/>
              <a:t>n </a:t>
            </a:r>
            <a:r>
              <a:rPr lang="en-US" dirty="0" smtClean="0"/>
              <a:t>&gt; 0 then factorial(</a:t>
            </a:r>
            <a:r>
              <a:rPr lang="en-US" i="1" dirty="0" smtClean="0"/>
              <a:t>n</a:t>
            </a:r>
            <a:r>
              <a:rPr lang="en-US" dirty="0" smtClean="0"/>
              <a:t>) = 1 × 2 × 3 × ... × </a:t>
            </a:r>
            <a:r>
              <a:rPr lang="en-US" i="1" dirty="0" smtClean="0"/>
              <a:t>n</a:t>
            </a:r>
          </a:p>
        </p:txBody>
      </p:sp>
      <p:sp>
        <p:nvSpPr>
          <p:cNvPr id="11268" name="Rectangle 4"/>
          <p:cNvSpPr>
            <a:spLocks noGrp="1" noChangeArrowheads="1"/>
          </p:cNvSpPr>
          <p:nvPr>
            <p:ph type="title" idx="4294967295"/>
          </p:nvPr>
        </p:nvSpPr>
        <p:spPr>
          <a:xfrm>
            <a:off x="304800" y="228600"/>
            <a:ext cx="8077200" cy="990600"/>
          </a:xfrm>
          <a:noFill/>
        </p:spPr>
        <p:txBody>
          <a:bodyPr/>
          <a:lstStyle/>
          <a:p>
            <a:pPr eaLnBrk="1" hangingPunct="1"/>
            <a:r>
              <a:rPr lang="en-US" smtClean="0"/>
              <a:t>Solving Problems With Recursion</a:t>
            </a:r>
          </a:p>
        </p:txBody>
      </p:sp>
    </p:spTree>
    <p:extLst>
      <p:ext uri="{BB962C8B-B14F-4D97-AF65-F5344CB8AC3E}">
        <p14:creationId xmlns:p14="http://schemas.microsoft.com/office/powerpoint/2010/main" val="3567362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04800" y="152400"/>
            <a:ext cx="8077200" cy="1066800"/>
          </a:xfrm>
        </p:spPr>
        <p:txBody>
          <a:bodyPr/>
          <a:lstStyle/>
          <a:p>
            <a:pPr eaLnBrk="1" hangingPunct="1"/>
            <a:r>
              <a:rPr lang="en-US" smtClean="0"/>
              <a:t>Solving Problems With Recursion</a:t>
            </a:r>
          </a:p>
        </p:txBody>
      </p:sp>
      <p:sp>
        <p:nvSpPr>
          <p:cNvPr id="12292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81000" y="1371600"/>
            <a:ext cx="8077200" cy="49530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 dirty="0" smtClean="0"/>
              <a:t>These rules state that: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 smtClean="0"/>
              <a:t>when </a:t>
            </a:r>
            <a:r>
              <a:rPr lang="en-US" sz="2400" i="1" dirty="0" smtClean="0"/>
              <a:t>n </a:t>
            </a:r>
            <a:r>
              <a:rPr lang="en-US" sz="2400" dirty="0" smtClean="0"/>
              <a:t>is 0, its factorial is 1, and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 smtClean="0"/>
              <a:t>when </a:t>
            </a:r>
            <a:r>
              <a:rPr lang="en-US" sz="2400" i="1" dirty="0" smtClean="0"/>
              <a:t>n </a:t>
            </a:r>
            <a:r>
              <a:rPr lang="en-US" sz="2400" dirty="0" smtClean="0"/>
              <a:t>greater than 0, its factorial is the product of all the positive integers from 1 up to </a:t>
            </a:r>
            <a:r>
              <a:rPr lang="en-US" sz="2400" i="1" dirty="0" smtClean="0"/>
              <a:t>n</a:t>
            </a:r>
            <a:r>
              <a:rPr lang="en-US" sz="2400" dirty="0" smtClean="0"/>
              <a:t>.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dirty="0" smtClean="0"/>
              <a:t>Factorial(6) is calculated as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 smtClean="0"/>
              <a:t>1 × 2 × 3 × 4 × 5 × 6 or (1 × 2 × 3 × 4 × 5) × 6 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 smtClean="0"/>
              <a:t>(1 × 2 × 3 × 4 × 5) × 6 = 6 × Factorial(5)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dirty="0" smtClean="0"/>
              <a:t>The </a:t>
            </a:r>
            <a:r>
              <a:rPr lang="en-US" sz="2800" dirty="0" smtClean="0">
                <a:solidFill>
                  <a:srgbClr val="FF0000"/>
                </a:solidFill>
              </a:rPr>
              <a:t>base case </a:t>
            </a:r>
            <a:r>
              <a:rPr lang="en-US" sz="2800" dirty="0" smtClean="0"/>
              <a:t>is where </a:t>
            </a:r>
            <a:r>
              <a:rPr lang="en-US" sz="2800" i="1" dirty="0" smtClean="0"/>
              <a:t>n </a:t>
            </a:r>
            <a:r>
              <a:rPr lang="en-US" sz="2800" dirty="0" smtClean="0"/>
              <a:t>is equal to 0:</a:t>
            </a:r>
          </a:p>
          <a:p>
            <a:pPr lvl="1" eaLnBrk="1" hangingPunct="1">
              <a:lnSpc>
                <a:spcPct val="90000"/>
              </a:lnSpc>
              <a:buFontTx/>
              <a:buNone/>
            </a:pPr>
            <a:r>
              <a:rPr lang="en-US" sz="2000" b="1" dirty="0" smtClean="0"/>
              <a:t>if </a:t>
            </a:r>
            <a:r>
              <a:rPr lang="en-US" sz="2000" b="1" i="1" dirty="0" smtClean="0"/>
              <a:t>n </a:t>
            </a:r>
            <a:r>
              <a:rPr lang="en-US" sz="2000" b="1" dirty="0" smtClean="0"/>
              <a:t>= 0 then factorial(</a:t>
            </a:r>
            <a:r>
              <a:rPr lang="en-US" sz="2000" b="1" i="1" dirty="0" smtClean="0"/>
              <a:t>n</a:t>
            </a:r>
            <a:r>
              <a:rPr lang="en-US" sz="2000" b="1" dirty="0" smtClean="0"/>
              <a:t>) = 1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dirty="0" smtClean="0"/>
              <a:t>The </a:t>
            </a:r>
            <a:r>
              <a:rPr lang="en-US" sz="2800" dirty="0" smtClean="0">
                <a:solidFill>
                  <a:srgbClr val="FF0000"/>
                </a:solidFill>
              </a:rPr>
              <a:t>recursive case</a:t>
            </a:r>
            <a:r>
              <a:rPr lang="en-US" sz="2800" dirty="0" smtClean="0"/>
              <a:t>, or the part of the problem that we use recursion to solve is: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1800" b="1" i="1" dirty="0" smtClean="0">
                <a:latin typeface="Courier New" pitchFamily="49" charset="0"/>
              </a:rPr>
              <a:t>if n &gt; 0 then factorial(n) = n × factorial(n – 1)</a:t>
            </a:r>
          </a:p>
        </p:txBody>
      </p:sp>
    </p:spTree>
    <p:extLst>
      <p:ext uri="{BB962C8B-B14F-4D97-AF65-F5344CB8AC3E}">
        <p14:creationId xmlns:p14="http://schemas.microsoft.com/office/powerpoint/2010/main" val="2065411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7074" y="296324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“To iterate is human, to </a:t>
            </a:r>
            <a:r>
              <a:rPr lang="en-US" dirty="0" err="1" smtClean="0">
                <a:solidFill>
                  <a:srgbClr val="FF0000"/>
                </a:solidFill>
              </a:rPr>
              <a:t>recurse</a:t>
            </a:r>
            <a:r>
              <a:rPr lang="en-US" dirty="0" smtClean="0">
                <a:solidFill>
                  <a:schemeClr val="tx1"/>
                </a:solidFill>
              </a:rPr>
              <a:t> divine.” 				- </a:t>
            </a:r>
            <a:r>
              <a:rPr lang="en-US" dirty="0" smtClean="0"/>
              <a:t>L. Peter Deutsch </a:t>
            </a:r>
            <a:br>
              <a:rPr lang="en-US" dirty="0" smtClean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5232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04800" y="1219200"/>
            <a:ext cx="7772400" cy="47244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 dirty="0" smtClean="0"/>
              <a:t>The </a:t>
            </a:r>
            <a:r>
              <a:rPr lang="en-US" sz="2800" dirty="0" smtClean="0">
                <a:solidFill>
                  <a:srgbClr val="FF0000"/>
                </a:solidFill>
              </a:rPr>
              <a:t>recursive</a:t>
            </a:r>
            <a:r>
              <a:rPr lang="en-US" sz="2800" dirty="0" smtClean="0"/>
              <a:t> call works on a </a:t>
            </a:r>
            <a:r>
              <a:rPr lang="en-US" sz="2800" dirty="0" smtClean="0">
                <a:solidFill>
                  <a:srgbClr val="FF0000"/>
                </a:solidFill>
              </a:rPr>
              <a:t>reduced</a:t>
            </a:r>
            <a:r>
              <a:rPr lang="en-US" sz="2800" dirty="0" smtClean="0"/>
              <a:t> version of the problem, </a:t>
            </a:r>
            <a:r>
              <a:rPr lang="en-US" sz="2800" i="1" dirty="0" smtClean="0"/>
              <a:t>n </a:t>
            </a:r>
            <a:r>
              <a:rPr lang="en-US" sz="2800" dirty="0" smtClean="0"/>
              <a:t>– 1.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dirty="0" smtClean="0"/>
              <a:t>The recursive rule for calculating the factorial: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 smtClean="0"/>
              <a:t>If </a:t>
            </a:r>
            <a:r>
              <a:rPr lang="en-US" sz="2400" i="1" dirty="0" smtClean="0"/>
              <a:t>n </a:t>
            </a:r>
            <a:r>
              <a:rPr lang="en-US" sz="2400" dirty="0" smtClean="0"/>
              <a:t>= 0 then factorial(</a:t>
            </a:r>
            <a:r>
              <a:rPr lang="en-US" sz="2400" i="1" dirty="0" smtClean="0"/>
              <a:t>n</a:t>
            </a:r>
            <a:r>
              <a:rPr lang="en-US" sz="2400" dirty="0" smtClean="0"/>
              <a:t>) = 1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 smtClean="0"/>
              <a:t>If </a:t>
            </a:r>
            <a:r>
              <a:rPr lang="en-US" sz="2400" i="1" dirty="0" smtClean="0"/>
              <a:t>n </a:t>
            </a:r>
            <a:r>
              <a:rPr lang="en-US" sz="2400" dirty="0" smtClean="0"/>
              <a:t>&gt; 0 then factorial(</a:t>
            </a:r>
            <a:r>
              <a:rPr lang="en-US" sz="2400" i="1" dirty="0" smtClean="0"/>
              <a:t>n</a:t>
            </a:r>
            <a:r>
              <a:rPr lang="en-US" sz="2400" dirty="0" smtClean="0"/>
              <a:t>) = </a:t>
            </a:r>
            <a:r>
              <a:rPr lang="en-US" sz="2400" i="1" dirty="0" smtClean="0"/>
              <a:t>n </a:t>
            </a:r>
            <a:r>
              <a:rPr lang="en-US" sz="2400" dirty="0" smtClean="0"/>
              <a:t>× factorial(</a:t>
            </a:r>
            <a:r>
              <a:rPr lang="en-US" sz="2400" i="1" dirty="0" smtClean="0"/>
              <a:t>n </a:t>
            </a:r>
            <a:r>
              <a:rPr lang="en-US" sz="2400" dirty="0" smtClean="0"/>
              <a:t>– 1)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dirty="0" smtClean="0"/>
              <a:t>A Java based solution:</a:t>
            </a:r>
          </a:p>
          <a:p>
            <a:pPr eaLnBrk="1" hangingPunct="1">
              <a:lnSpc>
                <a:spcPct val="90000"/>
              </a:lnSpc>
            </a:pPr>
            <a:endParaRPr lang="en-US" sz="2800" dirty="0" smtClean="0"/>
          </a:p>
          <a:p>
            <a:pPr lvl="1" eaLnBrk="1" hangingPunct="1">
              <a:lnSpc>
                <a:spcPct val="90000"/>
              </a:lnSpc>
              <a:buFontTx/>
              <a:buNone/>
            </a:pPr>
            <a:r>
              <a:rPr lang="en-US" sz="1800" b="1" dirty="0" smtClean="0">
                <a:latin typeface="Courier New" pitchFamily="49" charset="0"/>
              </a:rPr>
              <a:t>private static </a:t>
            </a:r>
            <a:r>
              <a:rPr lang="en-US" sz="1800" b="1" dirty="0" err="1" smtClean="0">
                <a:latin typeface="Courier New" pitchFamily="49" charset="0"/>
              </a:rPr>
              <a:t>int</a:t>
            </a:r>
            <a:r>
              <a:rPr lang="en-US" sz="1800" b="1" dirty="0" smtClean="0">
                <a:latin typeface="Courier New" pitchFamily="49" charset="0"/>
              </a:rPr>
              <a:t> factorial(</a:t>
            </a:r>
            <a:r>
              <a:rPr lang="en-US" sz="1800" b="1" dirty="0" err="1" smtClean="0">
                <a:latin typeface="Courier New" pitchFamily="49" charset="0"/>
              </a:rPr>
              <a:t>int</a:t>
            </a:r>
            <a:r>
              <a:rPr lang="en-US" sz="1800" b="1" dirty="0" smtClean="0">
                <a:latin typeface="Courier New" pitchFamily="49" charset="0"/>
              </a:rPr>
              <a:t> n)</a:t>
            </a:r>
          </a:p>
          <a:p>
            <a:pPr lvl="1" eaLnBrk="1" hangingPunct="1">
              <a:lnSpc>
                <a:spcPct val="90000"/>
              </a:lnSpc>
              <a:buFontTx/>
              <a:buNone/>
            </a:pPr>
            <a:r>
              <a:rPr lang="en-US" sz="1800" b="1" dirty="0" smtClean="0">
                <a:latin typeface="Courier New" pitchFamily="49" charset="0"/>
              </a:rPr>
              <a:t>{</a:t>
            </a:r>
          </a:p>
          <a:p>
            <a:pPr lvl="1" eaLnBrk="1" hangingPunct="1">
              <a:lnSpc>
                <a:spcPct val="90000"/>
              </a:lnSpc>
              <a:buFontTx/>
              <a:buNone/>
            </a:pPr>
            <a:r>
              <a:rPr lang="en-US" sz="1800" b="1" dirty="0" smtClean="0">
                <a:latin typeface="Courier New" pitchFamily="49" charset="0"/>
              </a:rPr>
              <a:t>  if (n == 0) return 1; // Base case</a:t>
            </a:r>
          </a:p>
          <a:p>
            <a:pPr lvl="1" eaLnBrk="1" hangingPunct="1">
              <a:lnSpc>
                <a:spcPct val="90000"/>
              </a:lnSpc>
              <a:buFontTx/>
              <a:buNone/>
            </a:pPr>
            <a:r>
              <a:rPr lang="en-US" sz="1800" b="1" dirty="0" smtClean="0">
                <a:latin typeface="Courier New" pitchFamily="49" charset="0"/>
              </a:rPr>
              <a:t>  else return n * factorial(n - 1);</a:t>
            </a:r>
          </a:p>
          <a:p>
            <a:pPr lvl="1" eaLnBrk="1" hangingPunct="1">
              <a:lnSpc>
                <a:spcPct val="90000"/>
              </a:lnSpc>
              <a:buFontTx/>
              <a:buNone/>
            </a:pPr>
            <a:r>
              <a:rPr lang="en-US" sz="1800" b="1" dirty="0" smtClean="0">
                <a:latin typeface="Courier New" pitchFamily="49" charset="0"/>
              </a:rPr>
              <a:t>}</a:t>
            </a:r>
          </a:p>
        </p:txBody>
      </p:sp>
      <p:sp>
        <p:nvSpPr>
          <p:cNvPr id="13316" name="Rectangle 4"/>
          <p:cNvSpPr>
            <a:spLocks noGrp="1" noChangeArrowheads="1"/>
          </p:cNvSpPr>
          <p:nvPr>
            <p:ph type="title" idx="4294967295"/>
          </p:nvPr>
        </p:nvSpPr>
        <p:spPr>
          <a:xfrm>
            <a:off x="304800" y="76200"/>
            <a:ext cx="8077200" cy="990600"/>
          </a:xfrm>
          <a:noFill/>
        </p:spPr>
        <p:txBody>
          <a:bodyPr/>
          <a:lstStyle/>
          <a:p>
            <a:pPr eaLnBrk="1" hangingPunct="1"/>
            <a:r>
              <a:rPr lang="en-US" dirty="0" smtClean="0"/>
              <a:t>Solving Problems With Recursion</a:t>
            </a:r>
          </a:p>
        </p:txBody>
      </p:sp>
      <p:grpSp>
        <p:nvGrpSpPr>
          <p:cNvPr id="5" name="Group 3"/>
          <p:cNvGrpSpPr>
            <a:grpSpLocks/>
          </p:cNvGrpSpPr>
          <p:nvPr/>
        </p:nvGrpSpPr>
        <p:grpSpPr bwMode="auto">
          <a:xfrm>
            <a:off x="280979" y="5867400"/>
            <a:ext cx="5510221" cy="914400"/>
            <a:chOff x="432" y="3408"/>
            <a:chExt cx="3471" cy="576"/>
          </a:xfrm>
        </p:grpSpPr>
        <p:pic>
          <p:nvPicPr>
            <p:cNvPr id="6" name="Picture 4" descr="MCj04039650000[1]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32" y="3408"/>
              <a:ext cx="574" cy="5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" name="Text Box 5"/>
            <p:cNvSpPr txBox="1">
              <a:spLocks noChangeArrowheads="1"/>
            </p:cNvSpPr>
            <p:nvPr/>
          </p:nvSpPr>
          <p:spPr bwMode="auto">
            <a:xfrm>
              <a:off x="1344" y="3530"/>
              <a:ext cx="2559" cy="2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 dirty="0" smtClean="0">
                  <a:latin typeface="Times New Roman" pitchFamily="18" charset="0"/>
                </a:rPr>
                <a:t>Show the steps for factorial(4)?</a:t>
              </a:r>
              <a:endParaRPr lang="en-US" sz="2400" dirty="0">
                <a:latin typeface="Times New Roman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51209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04800" y="304800"/>
            <a:ext cx="8153400" cy="914400"/>
          </a:xfrm>
        </p:spPr>
        <p:txBody>
          <a:bodyPr/>
          <a:lstStyle/>
          <a:p>
            <a:pPr eaLnBrk="1" hangingPunct="1"/>
            <a:r>
              <a:rPr lang="en-US" smtClean="0"/>
              <a:t>Solving Problems With Recursion</a:t>
            </a:r>
          </a:p>
        </p:txBody>
      </p:sp>
      <p:sp>
        <p:nvSpPr>
          <p:cNvPr id="14340" name="Rectangle 3"/>
          <p:cNvSpPr>
            <a:spLocks noChangeArrowheads="1"/>
          </p:cNvSpPr>
          <p:nvPr/>
        </p:nvSpPr>
        <p:spPr bwMode="auto">
          <a:xfrm>
            <a:off x="4038600" y="1519238"/>
            <a:ext cx="2514600" cy="29527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l"/>
            <a:r>
              <a:rPr lang="en-US" sz="1800" dirty="0"/>
              <a:t>First call of the method</a:t>
            </a:r>
          </a:p>
        </p:txBody>
      </p:sp>
      <p:sp>
        <p:nvSpPr>
          <p:cNvPr id="14341" name="Rectangle 14"/>
          <p:cNvSpPr>
            <a:spLocks noChangeArrowheads="1"/>
          </p:cNvSpPr>
          <p:nvPr/>
        </p:nvSpPr>
        <p:spPr bwMode="auto">
          <a:xfrm>
            <a:off x="4038600" y="1814513"/>
            <a:ext cx="2514600" cy="29527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l"/>
            <a:r>
              <a:rPr lang="en-US" sz="1800" dirty="0"/>
              <a:t>n = </a:t>
            </a:r>
            <a:r>
              <a:rPr lang="en-US" sz="1800" dirty="0" smtClean="0"/>
              <a:t>4  return 4*factorial(3) </a:t>
            </a:r>
            <a:endParaRPr lang="en-US" dirty="0"/>
          </a:p>
        </p:txBody>
      </p:sp>
      <p:grpSp>
        <p:nvGrpSpPr>
          <p:cNvPr id="33" name="Group 32"/>
          <p:cNvGrpSpPr/>
          <p:nvPr/>
        </p:nvGrpSpPr>
        <p:grpSpPr>
          <a:xfrm>
            <a:off x="4953000" y="4845050"/>
            <a:ext cx="2819400" cy="1403350"/>
            <a:chOff x="4953000" y="4845050"/>
            <a:chExt cx="2819400" cy="1403350"/>
          </a:xfrm>
        </p:grpSpPr>
        <p:sp>
          <p:nvSpPr>
            <p:cNvPr id="14354" name="Rectangle 28"/>
            <p:cNvSpPr>
              <a:spLocks noChangeArrowheads="1"/>
            </p:cNvSpPr>
            <p:nvPr/>
          </p:nvSpPr>
          <p:spPr bwMode="auto">
            <a:xfrm>
              <a:off x="4953000" y="5953125"/>
              <a:ext cx="2819400" cy="29527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/>
              <a:r>
                <a:rPr lang="en-US" sz="1800"/>
                <a:t>Return value: 1</a:t>
              </a:r>
              <a:endParaRPr lang="en-US"/>
            </a:p>
          </p:txBody>
        </p:sp>
        <p:cxnSp>
          <p:nvCxnSpPr>
            <p:cNvPr id="14355" name="AutoShape 29"/>
            <p:cNvCxnSpPr>
              <a:cxnSpLocks noChangeShapeType="1"/>
              <a:stCxn id="14354" idx="3"/>
              <a:endCxn id="14350" idx="3"/>
            </p:cNvCxnSpPr>
            <p:nvPr/>
          </p:nvCxnSpPr>
          <p:spPr bwMode="auto">
            <a:xfrm flipH="1" flipV="1">
              <a:off x="7467600" y="4845050"/>
              <a:ext cx="304800" cy="1255713"/>
            </a:xfrm>
            <a:prstGeom prst="bentConnector3">
              <a:avLst>
                <a:gd name="adj1" fmla="val -75000"/>
              </a:avLst>
            </a:prstGeom>
            <a:noFill/>
            <a:ln w="38100">
              <a:solidFill>
                <a:srgbClr val="FF0000"/>
              </a:solidFill>
              <a:miter lim="800000"/>
              <a:headEnd/>
              <a:tailEnd type="triangle" w="med" len="med"/>
            </a:ln>
          </p:spPr>
        </p:cxnSp>
      </p:grpSp>
      <p:grpSp>
        <p:nvGrpSpPr>
          <p:cNvPr id="34" name="Group 33"/>
          <p:cNvGrpSpPr/>
          <p:nvPr/>
        </p:nvGrpSpPr>
        <p:grpSpPr>
          <a:xfrm>
            <a:off x="4724400" y="3884613"/>
            <a:ext cx="2743200" cy="1403350"/>
            <a:chOff x="4724400" y="3884613"/>
            <a:chExt cx="2743200" cy="1403350"/>
          </a:xfrm>
        </p:grpSpPr>
        <p:sp>
          <p:nvSpPr>
            <p:cNvPr id="14351" name="Rectangle 25"/>
            <p:cNvSpPr>
              <a:spLocks noChangeArrowheads="1"/>
            </p:cNvSpPr>
            <p:nvPr/>
          </p:nvSpPr>
          <p:spPr bwMode="auto">
            <a:xfrm>
              <a:off x="4724400" y="4992688"/>
              <a:ext cx="2743200" cy="29527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/>
              <a:r>
                <a:rPr lang="en-US" sz="1800"/>
                <a:t>Return value: 1</a:t>
              </a:r>
              <a:endParaRPr lang="en-US"/>
            </a:p>
          </p:txBody>
        </p:sp>
        <p:cxnSp>
          <p:nvCxnSpPr>
            <p:cNvPr id="14356" name="AutoShape 30"/>
            <p:cNvCxnSpPr>
              <a:cxnSpLocks noChangeShapeType="1"/>
              <a:stCxn id="14351" idx="3"/>
              <a:endCxn id="14347" idx="3"/>
            </p:cNvCxnSpPr>
            <p:nvPr/>
          </p:nvCxnSpPr>
          <p:spPr bwMode="auto">
            <a:xfrm flipH="1" flipV="1">
              <a:off x="7162800" y="3884613"/>
              <a:ext cx="304800" cy="1255712"/>
            </a:xfrm>
            <a:prstGeom prst="bentConnector3">
              <a:avLst>
                <a:gd name="adj1" fmla="val -75000"/>
              </a:avLst>
            </a:prstGeom>
            <a:noFill/>
            <a:ln w="38100">
              <a:solidFill>
                <a:srgbClr val="FF0000"/>
              </a:solidFill>
              <a:miter lim="800000"/>
              <a:headEnd/>
              <a:tailEnd type="triangle" w="med" len="med"/>
            </a:ln>
          </p:spPr>
        </p:cxnSp>
      </p:grpSp>
      <p:grpSp>
        <p:nvGrpSpPr>
          <p:cNvPr id="37" name="Group 36"/>
          <p:cNvGrpSpPr/>
          <p:nvPr/>
        </p:nvGrpSpPr>
        <p:grpSpPr>
          <a:xfrm>
            <a:off x="4495800" y="2922588"/>
            <a:ext cx="2667000" cy="1404937"/>
            <a:chOff x="4495800" y="2922588"/>
            <a:chExt cx="2667000" cy="1404937"/>
          </a:xfrm>
        </p:grpSpPr>
        <p:sp>
          <p:nvSpPr>
            <p:cNvPr id="14348" name="Rectangle 22"/>
            <p:cNvSpPr>
              <a:spLocks noChangeArrowheads="1"/>
            </p:cNvSpPr>
            <p:nvPr/>
          </p:nvSpPr>
          <p:spPr bwMode="auto">
            <a:xfrm>
              <a:off x="4495800" y="4032250"/>
              <a:ext cx="2667000" cy="29527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/>
              <a:r>
                <a:rPr lang="en-US" sz="1800"/>
                <a:t>Return value: 2</a:t>
              </a:r>
              <a:endParaRPr lang="en-US"/>
            </a:p>
          </p:txBody>
        </p:sp>
        <p:cxnSp>
          <p:nvCxnSpPr>
            <p:cNvPr id="14357" name="AutoShape 31"/>
            <p:cNvCxnSpPr>
              <a:cxnSpLocks noChangeShapeType="1"/>
              <a:stCxn id="14348" idx="3"/>
              <a:endCxn id="14344" idx="3"/>
            </p:cNvCxnSpPr>
            <p:nvPr/>
          </p:nvCxnSpPr>
          <p:spPr bwMode="auto">
            <a:xfrm flipH="1" flipV="1">
              <a:off x="6858000" y="2922588"/>
              <a:ext cx="304800" cy="1257300"/>
            </a:xfrm>
            <a:prstGeom prst="bentConnector3">
              <a:avLst>
                <a:gd name="adj1" fmla="val -75000"/>
              </a:avLst>
            </a:prstGeom>
            <a:noFill/>
            <a:ln w="38100">
              <a:solidFill>
                <a:srgbClr val="FF0000"/>
              </a:solidFill>
              <a:miter lim="800000"/>
              <a:headEnd/>
              <a:tailEnd type="triangle" w="med" len="med"/>
            </a:ln>
          </p:spPr>
        </p:cxnSp>
      </p:grpSp>
      <p:sp>
        <p:nvSpPr>
          <p:cNvPr id="14342" name="Rectangle 16"/>
          <p:cNvSpPr>
            <a:spLocks noChangeArrowheads="1"/>
          </p:cNvSpPr>
          <p:nvPr/>
        </p:nvSpPr>
        <p:spPr bwMode="auto">
          <a:xfrm>
            <a:off x="4038600" y="2109788"/>
            <a:ext cx="2514600" cy="296862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l"/>
            <a:r>
              <a:rPr lang="en-US" sz="1800"/>
              <a:t>Return value: 24</a:t>
            </a:r>
            <a:endParaRPr lang="en-US"/>
          </a:p>
        </p:txBody>
      </p:sp>
      <p:grpSp>
        <p:nvGrpSpPr>
          <p:cNvPr id="38" name="Group 37"/>
          <p:cNvGrpSpPr/>
          <p:nvPr/>
        </p:nvGrpSpPr>
        <p:grpSpPr>
          <a:xfrm>
            <a:off x="4267200" y="1962151"/>
            <a:ext cx="2590800" cy="1404937"/>
            <a:chOff x="4267200" y="1962151"/>
            <a:chExt cx="2590800" cy="1404937"/>
          </a:xfrm>
        </p:grpSpPr>
        <p:sp>
          <p:nvSpPr>
            <p:cNvPr id="14345" name="Rectangle 19"/>
            <p:cNvSpPr>
              <a:spLocks noChangeArrowheads="1"/>
            </p:cNvSpPr>
            <p:nvPr/>
          </p:nvSpPr>
          <p:spPr bwMode="auto">
            <a:xfrm>
              <a:off x="4267200" y="3071813"/>
              <a:ext cx="2590800" cy="29527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/>
              <a:r>
                <a:rPr lang="en-US" sz="1800"/>
                <a:t>Return value: 6</a:t>
              </a:r>
              <a:endParaRPr lang="en-US"/>
            </a:p>
          </p:txBody>
        </p:sp>
        <p:cxnSp>
          <p:nvCxnSpPr>
            <p:cNvPr id="14358" name="AutoShape 32"/>
            <p:cNvCxnSpPr>
              <a:cxnSpLocks noChangeShapeType="1"/>
              <a:stCxn id="14345" idx="3"/>
              <a:endCxn id="14341" idx="3"/>
            </p:cNvCxnSpPr>
            <p:nvPr/>
          </p:nvCxnSpPr>
          <p:spPr bwMode="auto">
            <a:xfrm flipH="1" flipV="1">
              <a:off x="6553200" y="1962151"/>
              <a:ext cx="304800" cy="1257300"/>
            </a:xfrm>
            <a:prstGeom prst="bentConnector3">
              <a:avLst>
                <a:gd name="adj1" fmla="val -75000"/>
              </a:avLst>
            </a:prstGeom>
            <a:noFill/>
            <a:ln w="38100">
              <a:solidFill>
                <a:srgbClr val="FF0000"/>
              </a:solidFill>
              <a:miter lim="800000"/>
              <a:headEnd/>
              <a:tailEnd type="triangle" w="med" len="med"/>
            </a:ln>
          </p:spPr>
        </p:cxnSp>
      </p:grpSp>
      <p:grpSp>
        <p:nvGrpSpPr>
          <p:cNvPr id="29" name="Group 28"/>
          <p:cNvGrpSpPr/>
          <p:nvPr/>
        </p:nvGrpSpPr>
        <p:grpSpPr>
          <a:xfrm>
            <a:off x="4038600" y="1962150"/>
            <a:ext cx="2819400" cy="1109663"/>
            <a:chOff x="4038600" y="1962150"/>
            <a:chExt cx="2819400" cy="1109663"/>
          </a:xfrm>
        </p:grpSpPr>
        <p:sp>
          <p:nvSpPr>
            <p:cNvPr id="14343" name="Rectangle 17"/>
            <p:cNvSpPr>
              <a:spLocks noChangeArrowheads="1"/>
            </p:cNvSpPr>
            <p:nvPr/>
          </p:nvSpPr>
          <p:spPr bwMode="auto">
            <a:xfrm>
              <a:off x="4267200" y="2479675"/>
              <a:ext cx="2590800" cy="29527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/>
              <a:r>
                <a:rPr lang="en-US" sz="1800"/>
                <a:t>Second call of the method</a:t>
              </a:r>
            </a:p>
          </p:txBody>
        </p:sp>
        <p:sp>
          <p:nvSpPr>
            <p:cNvPr id="14344" name="Rectangle 18"/>
            <p:cNvSpPr>
              <a:spLocks noChangeArrowheads="1"/>
            </p:cNvSpPr>
            <p:nvPr/>
          </p:nvSpPr>
          <p:spPr bwMode="auto">
            <a:xfrm>
              <a:off x="4267200" y="2774950"/>
              <a:ext cx="2590800" cy="296863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/>
              <a:r>
                <a:rPr lang="en-US" sz="1800" dirty="0"/>
                <a:t>n = </a:t>
              </a:r>
              <a:r>
                <a:rPr lang="en-US" sz="1800" dirty="0" smtClean="0"/>
                <a:t>3 return 3*factorial(2)</a:t>
              </a:r>
              <a:endParaRPr lang="en-US" dirty="0"/>
            </a:p>
          </p:txBody>
        </p:sp>
        <p:cxnSp>
          <p:nvCxnSpPr>
            <p:cNvPr id="14359" name="AutoShape 34"/>
            <p:cNvCxnSpPr>
              <a:cxnSpLocks noChangeShapeType="1"/>
              <a:stCxn id="14341" idx="1"/>
              <a:endCxn id="14343" idx="1"/>
            </p:cNvCxnSpPr>
            <p:nvPr/>
          </p:nvCxnSpPr>
          <p:spPr bwMode="auto">
            <a:xfrm rot="10800000" flipH="1" flipV="1">
              <a:off x="4038600" y="1962150"/>
              <a:ext cx="228600" cy="665163"/>
            </a:xfrm>
            <a:prstGeom prst="bentConnector3">
              <a:avLst>
                <a:gd name="adj1" fmla="val -100000"/>
              </a:avLst>
            </a:prstGeom>
            <a:noFill/>
            <a:ln w="38100">
              <a:solidFill>
                <a:srgbClr val="FF0000"/>
              </a:solidFill>
              <a:miter lim="800000"/>
              <a:headEnd/>
              <a:tailEnd type="triangle" w="med" len="med"/>
            </a:ln>
          </p:spPr>
        </p:cxnSp>
      </p:grpSp>
      <p:grpSp>
        <p:nvGrpSpPr>
          <p:cNvPr id="32" name="Group 31"/>
          <p:cNvGrpSpPr/>
          <p:nvPr/>
        </p:nvGrpSpPr>
        <p:grpSpPr>
          <a:xfrm>
            <a:off x="4724400" y="4845050"/>
            <a:ext cx="3048000" cy="1108075"/>
            <a:chOff x="4724400" y="4845050"/>
            <a:chExt cx="3048000" cy="1108075"/>
          </a:xfrm>
        </p:grpSpPr>
        <p:sp>
          <p:nvSpPr>
            <p:cNvPr id="14352" name="Rectangle 26"/>
            <p:cNvSpPr>
              <a:spLocks noChangeArrowheads="1"/>
            </p:cNvSpPr>
            <p:nvPr/>
          </p:nvSpPr>
          <p:spPr bwMode="auto">
            <a:xfrm>
              <a:off x="4953000" y="5360988"/>
              <a:ext cx="2819400" cy="29686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/>
              <a:r>
                <a:rPr lang="en-US" sz="1800"/>
                <a:t>Fifth call of the method</a:t>
              </a:r>
            </a:p>
          </p:txBody>
        </p:sp>
        <p:sp>
          <p:nvSpPr>
            <p:cNvPr id="14353" name="Rectangle 27"/>
            <p:cNvSpPr>
              <a:spLocks noChangeArrowheads="1"/>
            </p:cNvSpPr>
            <p:nvPr/>
          </p:nvSpPr>
          <p:spPr bwMode="auto">
            <a:xfrm>
              <a:off x="4953000" y="5657850"/>
              <a:ext cx="2819400" cy="29527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/>
              <a:r>
                <a:rPr lang="en-US" sz="1800"/>
                <a:t>n = 0</a:t>
              </a:r>
              <a:endParaRPr lang="en-US"/>
            </a:p>
          </p:txBody>
        </p:sp>
        <p:cxnSp>
          <p:nvCxnSpPr>
            <p:cNvPr id="14360" name="AutoShape 36"/>
            <p:cNvCxnSpPr>
              <a:cxnSpLocks noChangeShapeType="1"/>
              <a:stCxn id="14350" idx="1"/>
              <a:endCxn id="14352" idx="1"/>
            </p:cNvCxnSpPr>
            <p:nvPr/>
          </p:nvCxnSpPr>
          <p:spPr bwMode="auto">
            <a:xfrm rot="10800000" flipH="1" flipV="1">
              <a:off x="4724400" y="4845050"/>
              <a:ext cx="228600" cy="665163"/>
            </a:xfrm>
            <a:prstGeom prst="bentConnector3">
              <a:avLst>
                <a:gd name="adj1" fmla="val -100000"/>
              </a:avLst>
            </a:prstGeom>
            <a:noFill/>
            <a:ln w="38100">
              <a:solidFill>
                <a:srgbClr val="FF0000"/>
              </a:solidFill>
              <a:miter lim="800000"/>
              <a:headEnd/>
              <a:tailEnd type="triangle" w="med" len="med"/>
            </a:ln>
          </p:spPr>
        </p:cxnSp>
      </p:grpSp>
      <p:grpSp>
        <p:nvGrpSpPr>
          <p:cNvPr id="31" name="Group 30"/>
          <p:cNvGrpSpPr/>
          <p:nvPr/>
        </p:nvGrpSpPr>
        <p:grpSpPr>
          <a:xfrm>
            <a:off x="4495800" y="3884613"/>
            <a:ext cx="2971800" cy="1108075"/>
            <a:chOff x="4495800" y="3884613"/>
            <a:chExt cx="2971800" cy="1108075"/>
          </a:xfrm>
        </p:grpSpPr>
        <p:sp>
          <p:nvSpPr>
            <p:cNvPr id="14349" name="Rectangle 23"/>
            <p:cNvSpPr>
              <a:spLocks noChangeArrowheads="1"/>
            </p:cNvSpPr>
            <p:nvPr/>
          </p:nvSpPr>
          <p:spPr bwMode="auto">
            <a:xfrm>
              <a:off x="4724400" y="4400550"/>
              <a:ext cx="2743200" cy="296863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/>
              <a:r>
                <a:rPr lang="en-US" sz="1800"/>
                <a:t>Fourth call of the method</a:t>
              </a:r>
            </a:p>
          </p:txBody>
        </p:sp>
        <p:sp>
          <p:nvSpPr>
            <p:cNvPr id="14350" name="Rectangle 24"/>
            <p:cNvSpPr>
              <a:spLocks noChangeArrowheads="1"/>
            </p:cNvSpPr>
            <p:nvPr/>
          </p:nvSpPr>
          <p:spPr bwMode="auto">
            <a:xfrm>
              <a:off x="4724400" y="4697413"/>
              <a:ext cx="2743200" cy="29527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/>
              <a:r>
                <a:rPr lang="en-US" sz="1800" dirty="0"/>
                <a:t>n = </a:t>
              </a:r>
              <a:r>
                <a:rPr lang="en-US" sz="1800" dirty="0" smtClean="0"/>
                <a:t>1  </a:t>
              </a:r>
              <a:r>
                <a:rPr lang="en-US" sz="1800" smtClean="0"/>
                <a:t>return 1*factorial(0</a:t>
              </a:r>
              <a:r>
                <a:rPr lang="en-US" sz="1800" dirty="0" smtClean="0"/>
                <a:t>)</a:t>
              </a:r>
              <a:endParaRPr lang="en-US" dirty="0"/>
            </a:p>
          </p:txBody>
        </p:sp>
        <p:cxnSp>
          <p:nvCxnSpPr>
            <p:cNvPr id="14361" name="AutoShape 37"/>
            <p:cNvCxnSpPr>
              <a:cxnSpLocks noChangeShapeType="1"/>
              <a:stCxn id="14347" idx="1"/>
              <a:endCxn id="14349" idx="1"/>
            </p:cNvCxnSpPr>
            <p:nvPr/>
          </p:nvCxnSpPr>
          <p:spPr bwMode="auto">
            <a:xfrm rot="10800000" flipH="1" flipV="1">
              <a:off x="4495800" y="3884613"/>
              <a:ext cx="228600" cy="663575"/>
            </a:xfrm>
            <a:prstGeom prst="bentConnector3">
              <a:avLst>
                <a:gd name="adj1" fmla="val -100000"/>
              </a:avLst>
            </a:prstGeom>
            <a:noFill/>
            <a:ln w="38100">
              <a:solidFill>
                <a:srgbClr val="FF0000"/>
              </a:solidFill>
              <a:miter lim="800000"/>
              <a:headEnd/>
              <a:tailEnd type="triangle" w="med" len="med"/>
            </a:ln>
          </p:spPr>
        </p:cxnSp>
      </p:grpSp>
      <p:grpSp>
        <p:nvGrpSpPr>
          <p:cNvPr id="30" name="Group 29"/>
          <p:cNvGrpSpPr/>
          <p:nvPr/>
        </p:nvGrpSpPr>
        <p:grpSpPr>
          <a:xfrm>
            <a:off x="4267200" y="2922588"/>
            <a:ext cx="2895600" cy="1109662"/>
            <a:chOff x="4267200" y="2922588"/>
            <a:chExt cx="2895600" cy="1109662"/>
          </a:xfrm>
        </p:grpSpPr>
        <p:sp>
          <p:nvSpPr>
            <p:cNvPr id="14346" name="Rectangle 20"/>
            <p:cNvSpPr>
              <a:spLocks noChangeArrowheads="1"/>
            </p:cNvSpPr>
            <p:nvPr/>
          </p:nvSpPr>
          <p:spPr bwMode="auto">
            <a:xfrm>
              <a:off x="4495800" y="3440113"/>
              <a:ext cx="2667000" cy="29527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/>
              <a:r>
                <a:rPr lang="en-US" sz="1800"/>
                <a:t>Third call of the method</a:t>
              </a:r>
            </a:p>
          </p:txBody>
        </p:sp>
        <p:sp>
          <p:nvSpPr>
            <p:cNvPr id="14347" name="Rectangle 21"/>
            <p:cNvSpPr>
              <a:spLocks noChangeArrowheads="1"/>
            </p:cNvSpPr>
            <p:nvPr/>
          </p:nvSpPr>
          <p:spPr bwMode="auto">
            <a:xfrm>
              <a:off x="4495800" y="3735388"/>
              <a:ext cx="2667000" cy="29686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/>
              <a:r>
                <a:rPr lang="en-US" sz="1800" dirty="0"/>
                <a:t>n = </a:t>
              </a:r>
              <a:r>
                <a:rPr lang="en-US" sz="1800" dirty="0" smtClean="0"/>
                <a:t>2 return 2*factorial(1)</a:t>
              </a:r>
              <a:endParaRPr lang="en-US" dirty="0"/>
            </a:p>
          </p:txBody>
        </p:sp>
        <p:cxnSp>
          <p:nvCxnSpPr>
            <p:cNvPr id="14362" name="AutoShape 38"/>
            <p:cNvCxnSpPr>
              <a:cxnSpLocks noChangeShapeType="1"/>
              <a:stCxn id="14344" idx="1"/>
              <a:endCxn id="14346" idx="1"/>
            </p:cNvCxnSpPr>
            <p:nvPr/>
          </p:nvCxnSpPr>
          <p:spPr bwMode="auto">
            <a:xfrm rot="10800000" flipH="1" flipV="1">
              <a:off x="4267200" y="2922588"/>
              <a:ext cx="228600" cy="665162"/>
            </a:xfrm>
            <a:prstGeom prst="bentConnector3">
              <a:avLst>
                <a:gd name="adj1" fmla="val -100000"/>
              </a:avLst>
            </a:prstGeom>
            <a:noFill/>
            <a:ln w="38100">
              <a:solidFill>
                <a:srgbClr val="FF0000"/>
              </a:solidFill>
              <a:miter lim="800000"/>
              <a:headEnd/>
              <a:tailEnd type="triangle" w="med" len="med"/>
            </a:ln>
          </p:spPr>
        </p:cxnSp>
      </p:grpSp>
      <p:sp>
        <p:nvSpPr>
          <p:cNvPr id="14363" name="Text Box 39"/>
          <p:cNvSpPr txBox="1">
            <a:spLocks noChangeArrowheads="1"/>
          </p:cNvSpPr>
          <p:nvPr/>
        </p:nvSpPr>
        <p:spPr bwMode="auto">
          <a:xfrm>
            <a:off x="685800" y="1371600"/>
            <a:ext cx="2514600" cy="1082675"/>
          </a:xfrm>
          <a:prstGeom prst="rect">
            <a:avLst/>
          </a:prstGeom>
          <a:noFill/>
          <a:ln w="12700">
            <a:solidFill>
              <a:schemeClr val="tx2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/>
            <a:r>
              <a:rPr lang="en-US" sz="1600" b="1"/>
              <a:t>The method is first called from the </a:t>
            </a:r>
            <a:r>
              <a:rPr lang="en-US" sz="1600" b="1">
                <a:latin typeface="Courier New" pitchFamily="49" charset="0"/>
              </a:rPr>
              <a:t>main</a:t>
            </a:r>
            <a:r>
              <a:rPr lang="en-US" sz="1600" b="1"/>
              <a:t> method of the </a:t>
            </a:r>
            <a:r>
              <a:rPr lang="en-US" sz="1600" b="1">
                <a:latin typeface="Courier New" pitchFamily="49" charset="0"/>
              </a:rPr>
              <a:t>FactorialDemo</a:t>
            </a:r>
            <a:r>
              <a:rPr lang="en-US" sz="1600" b="1"/>
              <a:t> class.</a:t>
            </a:r>
          </a:p>
        </p:txBody>
      </p:sp>
      <p:cxnSp>
        <p:nvCxnSpPr>
          <p:cNvPr id="14364" name="AutoShape 40"/>
          <p:cNvCxnSpPr>
            <a:cxnSpLocks noChangeShapeType="1"/>
            <a:stCxn id="14363" idx="3"/>
            <a:endCxn id="14340" idx="1"/>
          </p:cNvCxnSpPr>
          <p:nvPr/>
        </p:nvCxnSpPr>
        <p:spPr bwMode="auto">
          <a:xfrm flipV="1">
            <a:off x="3200400" y="1666875"/>
            <a:ext cx="838200" cy="246063"/>
          </a:xfrm>
          <a:prstGeom prst="bentConnector3">
            <a:avLst>
              <a:gd name="adj1" fmla="val 50000"/>
            </a:avLst>
          </a:prstGeom>
          <a:noFill/>
          <a:ln w="38100">
            <a:solidFill>
              <a:srgbClr val="FF0000"/>
            </a:solidFill>
            <a:miter lim="800000"/>
            <a:headEnd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556321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4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-152400"/>
            <a:ext cx="8229600" cy="1143000"/>
          </a:xfrm>
          <a:noFill/>
        </p:spPr>
        <p:txBody>
          <a:bodyPr lIns="92075" tIns="46038" rIns="92075" bIns="46038"/>
          <a:lstStyle/>
          <a:p>
            <a:pPr algn="l" eaLnBrk="1" hangingPunct="1"/>
            <a:r>
              <a:rPr lang="en-US" sz="2400" b="1" dirty="0" smtClean="0">
                <a:latin typeface="Lucida Sans" pitchFamily="34" charset="0"/>
              </a:rPr>
              <a:t>Recursive Definitions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81000" y="1189038"/>
            <a:ext cx="8229600" cy="4525962"/>
          </a:xfrm>
          <a:noFill/>
        </p:spPr>
        <p:txBody>
          <a:bodyPr lIns="92075" tIns="46038" rIns="92075" bIns="46038"/>
          <a:lstStyle/>
          <a:p>
            <a:pPr eaLnBrk="1" hangingPunct="1">
              <a:lnSpc>
                <a:spcPct val="90000"/>
              </a:lnSpc>
            </a:pPr>
            <a:r>
              <a:rPr lang="en-US" sz="2800" smtClean="0"/>
              <a:t>Consider the following </a:t>
            </a:r>
            <a:r>
              <a:rPr lang="en-US" sz="2800" smtClean="0">
                <a:solidFill>
                  <a:srgbClr val="DE2C28"/>
                </a:solidFill>
              </a:rPr>
              <a:t>list</a:t>
            </a:r>
            <a:r>
              <a:rPr lang="en-US" sz="2800" smtClean="0"/>
              <a:t> of numbers:</a:t>
            </a:r>
          </a:p>
          <a:p>
            <a:pPr lvl="4" eaLnBrk="1" hangingPunct="1">
              <a:lnSpc>
                <a:spcPct val="90000"/>
              </a:lnSpc>
            </a:pPr>
            <a:endParaRPr lang="en-US" sz="1600" smtClean="0"/>
          </a:p>
          <a:p>
            <a:pPr algn="ctr" eaLnBrk="1" hangingPunct="1">
              <a:lnSpc>
                <a:spcPct val="90000"/>
              </a:lnSpc>
              <a:buFont typeface="Times" pitchFamily="-48" charset="0"/>
              <a:buNone/>
            </a:pPr>
            <a:r>
              <a:rPr lang="en-US" sz="2800" smtClean="0">
                <a:latin typeface="Courier New" pitchFamily="49" charset="0"/>
              </a:rPr>
              <a:t>24, 88, 40, 37</a:t>
            </a:r>
          </a:p>
          <a:p>
            <a:pPr lvl="3" algn="ctr" eaLnBrk="1" hangingPunct="1">
              <a:lnSpc>
                <a:spcPct val="90000"/>
              </a:lnSpc>
              <a:buFontTx/>
              <a:buNone/>
            </a:pPr>
            <a:endParaRPr lang="en-US" sz="1600" smtClean="0">
              <a:latin typeface="Courier New" pitchFamily="49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2800" smtClean="0"/>
              <a:t>Such a </a:t>
            </a:r>
            <a:r>
              <a:rPr lang="en-US" sz="2800" smtClean="0">
                <a:solidFill>
                  <a:srgbClr val="DE2C28"/>
                </a:solidFill>
              </a:rPr>
              <a:t>list</a:t>
            </a:r>
            <a:r>
              <a:rPr lang="en-US" sz="2800" smtClean="0"/>
              <a:t> can be defined as follows:</a:t>
            </a:r>
          </a:p>
          <a:p>
            <a:pPr lvl="4" eaLnBrk="1" hangingPunct="1">
              <a:lnSpc>
                <a:spcPct val="90000"/>
              </a:lnSpc>
            </a:pPr>
            <a:endParaRPr lang="en-US" sz="1600" smtClean="0"/>
          </a:p>
          <a:p>
            <a:pPr eaLnBrk="1" hangingPunct="1">
              <a:lnSpc>
                <a:spcPct val="90000"/>
              </a:lnSpc>
              <a:buFont typeface="Times" pitchFamily="-48" charset="0"/>
              <a:buNone/>
            </a:pPr>
            <a:r>
              <a:rPr lang="en-US" sz="2000" smtClean="0">
                <a:latin typeface="Courier New" pitchFamily="49" charset="0"/>
              </a:rPr>
              <a:t>     A </a:t>
            </a:r>
            <a:r>
              <a:rPr lang="en-US" sz="2000" smtClean="0">
                <a:solidFill>
                  <a:srgbClr val="DE2C28"/>
                </a:solidFill>
                <a:latin typeface="Courier New" pitchFamily="49" charset="0"/>
              </a:rPr>
              <a:t>LIST</a:t>
            </a:r>
            <a:r>
              <a:rPr lang="en-US" sz="2000" smtClean="0">
                <a:latin typeface="Courier New" pitchFamily="49" charset="0"/>
              </a:rPr>
              <a:t> is a:  number</a:t>
            </a:r>
          </a:p>
          <a:p>
            <a:pPr eaLnBrk="1" hangingPunct="1">
              <a:lnSpc>
                <a:spcPct val="90000"/>
              </a:lnSpc>
              <a:buFont typeface="Times" pitchFamily="-48" charset="0"/>
              <a:buNone/>
            </a:pPr>
            <a:r>
              <a:rPr lang="en-US" sz="2000" smtClean="0">
                <a:latin typeface="Courier New" pitchFamily="49" charset="0"/>
              </a:rPr>
              <a:t>            or a:  number  comma  </a:t>
            </a:r>
            <a:r>
              <a:rPr lang="en-US" sz="2000" smtClean="0">
                <a:solidFill>
                  <a:srgbClr val="DE2C28"/>
                </a:solidFill>
                <a:latin typeface="Courier New" pitchFamily="49" charset="0"/>
              </a:rPr>
              <a:t>LIST</a:t>
            </a:r>
          </a:p>
          <a:p>
            <a:pPr lvl="4" eaLnBrk="1" hangingPunct="1">
              <a:lnSpc>
                <a:spcPct val="90000"/>
              </a:lnSpc>
              <a:buFontTx/>
              <a:buNone/>
            </a:pPr>
            <a:endParaRPr lang="en-US" sz="1400" smtClean="0">
              <a:latin typeface="Courier New" pitchFamily="49" charset="0"/>
            </a:endParaRPr>
          </a:p>
          <a:p>
            <a:pPr eaLnBrk="1" hangingPunct="1">
              <a:lnSpc>
                <a:spcPct val="90000"/>
              </a:lnSpc>
              <a:buFont typeface="Times" pitchFamily="-48" charset="0"/>
              <a:buNone/>
            </a:pPr>
            <a:endParaRPr lang="en-US" sz="800" smtClean="0">
              <a:latin typeface="Courier New" pitchFamily="49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2400" smtClean="0"/>
              <a:t>That is, a </a:t>
            </a:r>
            <a:r>
              <a:rPr lang="en-US" sz="2400" smtClean="0">
                <a:solidFill>
                  <a:srgbClr val="DE2C28"/>
                </a:solidFill>
              </a:rPr>
              <a:t>LIST</a:t>
            </a:r>
            <a:r>
              <a:rPr lang="en-US" sz="2400" smtClean="0"/>
              <a:t> is defined to be a single number, or a number followed by a comma followed by a </a:t>
            </a:r>
            <a:r>
              <a:rPr lang="en-US" sz="2400" smtClean="0">
                <a:solidFill>
                  <a:srgbClr val="DE2C28"/>
                </a:solidFill>
              </a:rPr>
              <a:t>LIST</a:t>
            </a:r>
          </a:p>
          <a:p>
            <a:pPr lvl="4" eaLnBrk="1" hangingPunct="1">
              <a:lnSpc>
                <a:spcPct val="90000"/>
              </a:lnSpc>
            </a:pPr>
            <a:endParaRPr lang="en-US" sz="1400" smtClean="0"/>
          </a:p>
          <a:p>
            <a:pPr eaLnBrk="1" hangingPunct="1">
              <a:lnSpc>
                <a:spcPct val="90000"/>
              </a:lnSpc>
            </a:pPr>
            <a:r>
              <a:rPr lang="en-US" sz="2400" smtClean="0"/>
              <a:t>The concept of a </a:t>
            </a:r>
            <a:r>
              <a:rPr lang="en-US" sz="2400" smtClean="0">
                <a:solidFill>
                  <a:srgbClr val="DE2C28"/>
                </a:solidFill>
              </a:rPr>
              <a:t>LIST</a:t>
            </a:r>
            <a:r>
              <a:rPr lang="en-US" sz="2400" smtClean="0"/>
              <a:t> is used to define itself</a:t>
            </a:r>
            <a:endParaRPr lang="en-US" sz="2800" smtClean="0"/>
          </a:p>
        </p:txBody>
      </p:sp>
    </p:spTree>
    <p:extLst>
      <p:ext uri="{BB962C8B-B14F-4D97-AF65-F5344CB8AC3E}">
        <p14:creationId xmlns:p14="http://schemas.microsoft.com/office/powerpoint/2010/main" val="176708164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-228600"/>
            <a:ext cx="8229600" cy="1143000"/>
          </a:xfrm>
          <a:noFill/>
        </p:spPr>
        <p:txBody>
          <a:bodyPr lIns="92075" tIns="46038" rIns="92075" bIns="46038"/>
          <a:lstStyle/>
          <a:p>
            <a:pPr algn="l" eaLnBrk="1" hangingPunct="1"/>
            <a:r>
              <a:rPr lang="en-US" sz="2400" b="1" dirty="0" smtClean="0">
                <a:latin typeface="Lucida Sans" pitchFamily="34" charset="0"/>
              </a:rPr>
              <a:t>Recursive Definitions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04800" y="990600"/>
            <a:ext cx="8229600" cy="4525963"/>
          </a:xfrm>
          <a:noFill/>
        </p:spPr>
        <p:txBody>
          <a:bodyPr lIns="92075" tIns="46038" rIns="92075" bIns="46038"/>
          <a:lstStyle/>
          <a:p>
            <a:pPr eaLnBrk="1" hangingPunct="1">
              <a:lnSpc>
                <a:spcPct val="90000"/>
              </a:lnSpc>
            </a:pPr>
            <a:r>
              <a:rPr lang="en-US" smtClean="0"/>
              <a:t>The recursive part of the LIST definition is used several times, terminating with the non-recursive part:</a:t>
            </a:r>
          </a:p>
          <a:p>
            <a:pPr lvl="4" eaLnBrk="1" hangingPunct="1">
              <a:lnSpc>
                <a:spcPct val="90000"/>
              </a:lnSpc>
            </a:pPr>
            <a:endParaRPr lang="en-US" sz="500" smtClean="0"/>
          </a:p>
          <a:p>
            <a:pPr eaLnBrk="1" hangingPunct="1">
              <a:lnSpc>
                <a:spcPct val="90000"/>
              </a:lnSpc>
              <a:spcBef>
                <a:spcPct val="70000"/>
              </a:spcBef>
              <a:buFont typeface="Times" pitchFamily="-48" charset="0"/>
              <a:buNone/>
            </a:pPr>
            <a:r>
              <a:rPr lang="en-US" sz="2000" smtClean="0">
                <a:latin typeface="Courier New" pitchFamily="49" charset="0"/>
              </a:rPr>
              <a:t>  number comma </a:t>
            </a:r>
            <a:r>
              <a:rPr lang="en-US" sz="2000" smtClean="0">
                <a:solidFill>
                  <a:srgbClr val="DE2C28"/>
                </a:solidFill>
                <a:latin typeface="Courier New" pitchFamily="49" charset="0"/>
              </a:rPr>
              <a:t>LIST</a:t>
            </a:r>
          </a:p>
          <a:p>
            <a:pPr eaLnBrk="1" hangingPunct="1">
              <a:lnSpc>
                <a:spcPct val="90000"/>
              </a:lnSpc>
              <a:buFont typeface="Times" pitchFamily="-48" charset="0"/>
              <a:buNone/>
            </a:pPr>
            <a:r>
              <a:rPr lang="en-US" sz="2000" smtClean="0">
                <a:latin typeface="Courier New" pitchFamily="49" charset="0"/>
              </a:rPr>
              <a:t>    24     ,   88, 40, 37</a:t>
            </a:r>
          </a:p>
          <a:p>
            <a:pPr lvl="4" eaLnBrk="1" hangingPunct="1">
              <a:lnSpc>
                <a:spcPct val="90000"/>
              </a:lnSpc>
              <a:buFontTx/>
              <a:buNone/>
            </a:pPr>
            <a:endParaRPr lang="en-US" sz="1400" smtClean="0">
              <a:latin typeface="Courier New" pitchFamily="49" charset="0"/>
            </a:endParaRPr>
          </a:p>
          <a:p>
            <a:pPr eaLnBrk="1" hangingPunct="1">
              <a:lnSpc>
                <a:spcPct val="90000"/>
              </a:lnSpc>
              <a:buFont typeface="Times" pitchFamily="-48" charset="0"/>
              <a:buNone/>
            </a:pPr>
            <a:r>
              <a:rPr lang="en-US" sz="2000" smtClean="0">
                <a:latin typeface="Courier New" pitchFamily="49" charset="0"/>
              </a:rPr>
              <a:t>               number comma </a:t>
            </a:r>
            <a:r>
              <a:rPr lang="en-US" sz="2000" smtClean="0">
                <a:solidFill>
                  <a:srgbClr val="DE2C28"/>
                </a:solidFill>
                <a:latin typeface="Courier New" pitchFamily="49" charset="0"/>
              </a:rPr>
              <a:t>LIST</a:t>
            </a:r>
          </a:p>
          <a:p>
            <a:pPr eaLnBrk="1" hangingPunct="1">
              <a:lnSpc>
                <a:spcPct val="90000"/>
              </a:lnSpc>
              <a:buFont typeface="Times" pitchFamily="-48" charset="0"/>
              <a:buNone/>
            </a:pPr>
            <a:r>
              <a:rPr lang="en-US" sz="2000" smtClean="0">
                <a:latin typeface="Courier New" pitchFamily="49" charset="0"/>
              </a:rPr>
              <a:t>                 88     ,   40, 37</a:t>
            </a:r>
          </a:p>
          <a:p>
            <a:pPr lvl="4" eaLnBrk="1" hangingPunct="1">
              <a:lnSpc>
                <a:spcPct val="90000"/>
              </a:lnSpc>
              <a:buFontTx/>
              <a:buNone/>
            </a:pPr>
            <a:endParaRPr lang="en-US" sz="1400" smtClean="0">
              <a:latin typeface="Courier New" pitchFamily="49" charset="0"/>
            </a:endParaRPr>
          </a:p>
          <a:p>
            <a:pPr eaLnBrk="1" hangingPunct="1">
              <a:lnSpc>
                <a:spcPct val="90000"/>
              </a:lnSpc>
              <a:buFont typeface="Times" pitchFamily="-48" charset="0"/>
              <a:buNone/>
            </a:pPr>
            <a:r>
              <a:rPr lang="en-US" sz="2000" smtClean="0">
                <a:latin typeface="Courier New" pitchFamily="49" charset="0"/>
              </a:rPr>
              <a:t>                            number comma </a:t>
            </a:r>
            <a:r>
              <a:rPr lang="en-US" sz="2000" smtClean="0">
                <a:solidFill>
                  <a:srgbClr val="DE2C28"/>
                </a:solidFill>
                <a:latin typeface="Courier New" pitchFamily="49" charset="0"/>
              </a:rPr>
              <a:t>LIST</a:t>
            </a:r>
          </a:p>
          <a:p>
            <a:pPr eaLnBrk="1" hangingPunct="1">
              <a:lnSpc>
                <a:spcPct val="90000"/>
              </a:lnSpc>
              <a:buFont typeface="Times" pitchFamily="-48" charset="0"/>
              <a:buNone/>
            </a:pPr>
            <a:r>
              <a:rPr lang="en-US" sz="2000" smtClean="0">
                <a:latin typeface="Courier New" pitchFamily="49" charset="0"/>
              </a:rPr>
              <a:t>                              40     ,   37</a:t>
            </a:r>
          </a:p>
          <a:p>
            <a:pPr lvl="4" eaLnBrk="1" hangingPunct="1">
              <a:lnSpc>
                <a:spcPct val="90000"/>
              </a:lnSpc>
              <a:buFontTx/>
              <a:buNone/>
            </a:pPr>
            <a:endParaRPr lang="en-US" sz="1400" smtClean="0">
              <a:latin typeface="Courier New" pitchFamily="49" charset="0"/>
            </a:endParaRPr>
          </a:p>
          <a:p>
            <a:pPr eaLnBrk="1" hangingPunct="1">
              <a:lnSpc>
                <a:spcPct val="90000"/>
              </a:lnSpc>
              <a:buFont typeface="Times" pitchFamily="-48" charset="0"/>
              <a:buNone/>
            </a:pPr>
            <a:r>
              <a:rPr lang="en-US" sz="2000" smtClean="0">
                <a:latin typeface="Courier New" pitchFamily="49" charset="0"/>
              </a:rPr>
              <a:t>                                         number</a:t>
            </a:r>
          </a:p>
          <a:p>
            <a:pPr eaLnBrk="1" hangingPunct="1">
              <a:lnSpc>
                <a:spcPct val="90000"/>
              </a:lnSpc>
              <a:buFont typeface="Times" pitchFamily="-48" charset="0"/>
              <a:buNone/>
            </a:pPr>
            <a:r>
              <a:rPr lang="en-US" sz="2000" smtClean="0">
                <a:latin typeface="Courier New" pitchFamily="49" charset="0"/>
              </a:rPr>
              <a:t>                                           37</a:t>
            </a:r>
          </a:p>
        </p:txBody>
      </p:sp>
    </p:spTree>
    <p:extLst>
      <p:ext uri="{BB962C8B-B14F-4D97-AF65-F5344CB8AC3E}">
        <p14:creationId xmlns:p14="http://schemas.microsoft.com/office/powerpoint/2010/main" val="208916151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-304800"/>
            <a:ext cx="8229600" cy="1143000"/>
          </a:xfrm>
          <a:noFill/>
        </p:spPr>
        <p:txBody>
          <a:bodyPr lIns="92075" tIns="46038" rIns="92075" bIns="46038"/>
          <a:lstStyle/>
          <a:p>
            <a:pPr algn="l" eaLnBrk="1" hangingPunct="1"/>
            <a:r>
              <a:rPr lang="en-US" sz="2400" b="1" dirty="0" smtClean="0">
                <a:latin typeface="Lucida Sans" pitchFamily="34" charset="0"/>
              </a:rPr>
              <a:t>Recursive Definitions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04800" y="914400"/>
            <a:ext cx="8229600" cy="4525963"/>
          </a:xfrm>
          <a:noFill/>
        </p:spPr>
        <p:txBody>
          <a:bodyPr lIns="92075" tIns="46038" rIns="92075" bIns="46038"/>
          <a:lstStyle/>
          <a:p>
            <a:pPr eaLnBrk="1" hangingPunct="1">
              <a:lnSpc>
                <a:spcPct val="90000"/>
              </a:lnSpc>
              <a:buFont typeface="Times" pitchFamily="-48" charset="0"/>
              <a:buNone/>
            </a:pPr>
            <a:r>
              <a:rPr lang="en-US" smtClean="0"/>
              <a:t>In this definition of a </a:t>
            </a:r>
            <a:r>
              <a:rPr lang="en-US" smtClean="0">
                <a:solidFill>
                  <a:srgbClr val="DE2C28"/>
                </a:solidFill>
              </a:rPr>
              <a:t>list:</a:t>
            </a:r>
            <a:endParaRPr lang="en-US" sz="2400" smtClean="0"/>
          </a:p>
          <a:p>
            <a:pPr eaLnBrk="1" hangingPunct="1">
              <a:lnSpc>
                <a:spcPct val="90000"/>
              </a:lnSpc>
              <a:buFont typeface="Times" pitchFamily="-48" charset="0"/>
              <a:buNone/>
            </a:pPr>
            <a:r>
              <a:rPr lang="en-US" sz="2400" smtClean="0">
                <a:latin typeface="Courier New" pitchFamily="49" charset="0"/>
              </a:rPr>
              <a:t>     A </a:t>
            </a:r>
            <a:r>
              <a:rPr lang="en-US" sz="2400" smtClean="0">
                <a:solidFill>
                  <a:srgbClr val="DE2C28"/>
                </a:solidFill>
                <a:latin typeface="Courier New" pitchFamily="49" charset="0"/>
              </a:rPr>
              <a:t>LIST</a:t>
            </a:r>
            <a:r>
              <a:rPr lang="en-US" sz="2400" smtClean="0">
                <a:latin typeface="Courier New" pitchFamily="49" charset="0"/>
              </a:rPr>
              <a:t> is a:  number</a:t>
            </a:r>
          </a:p>
          <a:p>
            <a:pPr eaLnBrk="1" hangingPunct="1">
              <a:lnSpc>
                <a:spcPct val="90000"/>
              </a:lnSpc>
              <a:buFont typeface="Times" pitchFamily="-48" charset="0"/>
              <a:buNone/>
            </a:pPr>
            <a:r>
              <a:rPr lang="en-US" sz="2400" smtClean="0">
                <a:latin typeface="Courier New" pitchFamily="49" charset="0"/>
              </a:rPr>
              <a:t>            or a:  number  comma  </a:t>
            </a:r>
            <a:r>
              <a:rPr lang="en-US" sz="2400" smtClean="0">
                <a:solidFill>
                  <a:srgbClr val="DE2C28"/>
                </a:solidFill>
                <a:latin typeface="Courier New" pitchFamily="49" charset="0"/>
              </a:rPr>
              <a:t>LIST</a:t>
            </a:r>
          </a:p>
          <a:p>
            <a:pPr lvl="4" eaLnBrk="1" hangingPunct="1">
              <a:lnSpc>
                <a:spcPct val="90000"/>
              </a:lnSpc>
              <a:buFontTx/>
              <a:buNone/>
            </a:pPr>
            <a:endParaRPr lang="en-US" sz="600" smtClean="0"/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228600" y="1905000"/>
            <a:ext cx="7737475" cy="914400"/>
            <a:chOff x="432" y="3408"/>
            <a:chExt cx="4874" cy="576"/>
          </a:xfrm>
        </p:grpSpPr>
        <p:pic>
          <p:nvPicPr>
            <p:cNvPr id="23566" name="Picture 4" descr="MCj0403965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432" y="3408"/>
              <a:ext cx="574" cy="5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3567" name="Text Box 5"/>
            <p:cNvSpPr txBox="1">
              <a:spLocks noChangeArrowheads="1"/>
            </p:cNvSpPr>
            <p:nvPr/>
          </p:nvSpPr>
          <p:spPr bwMode="auto">
            <a:xfrm>
              <a:off x="1190" y="3530"/>
              <a:ext cx="4116" cy="2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>
                  <a:latin typeface="Times New Roman" pitchFamily="18" charset="0"/>
                </a:rPr>
                <a:t>Which part is the recursive/general case, base case?</a:t>
              </a:r>
            </a:p>
          </p:txBody>
        </p:sp>
      </p:grpSp>
      <p:sp>
        <p:nvSpPr>
          <p:cNvPr id="23557" name="Rectangle 4"/>
          <p:cNvSpPr>
            <a:spLocks noChangeArrowheads="1"/>
          </p:cNvSpPr>
          <p:nvPr/>
        </p:nvSpPr>
        <p:spPr bwMode="auto">
          <a:xfrm>
            <a:off x="457200" y="2743200"/>
            <a:ext cx="6553200" cy="3776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200" dirty="0"/>
              <a:t>number comma </a:t>
            </a:r>
            <a:r>
              <a:rPr lang="en-US" sz="2200" dirty="0">
                <a:solidFill>
                  <a:srgbClr val="DE2C28"/>
                </a:solidFill>
              </a:rPr>
              <a:t>LIST</a:t>
            </a:r>
          </a:p>
          <a:p>
            <a:r>
              <a:rPr lang="en-US" sz="2200" dirty="0"/>
              <a:t>    24     ,   88, 40, 37</a:t>
            </a:r>
          </a:p>
          <a:p>
            <a:pPr lvl="4"/>
            <a:endParaRPr lang="en-US" sz="2200" dirty="0"/>
          </a:p>
          <a:p>
            <a:r>
              <a:rPr lang="en-US" sz="2200" dirty="0"/>
              <a:t>               number comma </a:t>
            </a:r>
            <a:r>
              <a:rPr lang="en-US" sz="2200" dirty="0">
                <a:solidFill>
                  <a:srgbClr val="DE2C28"/>
                </a:solidFill>
              </a:rPr>
              <a:t>LIST</a:t>
            </a:r>
          </a:p>
          <a:p>
            <a:r>
              <a:rPr lang="en-US" sz="2200" dirty="0"/>
              <a:t>                 88     ,   40, 37</a:t>
            </a:r>
          </a:p>
          <a:p>
            <a:pPr lvl="4"/>
            <a:endParaRPr lang="en-US" sz="2200" dirty="0"/>
          </a:p>
          <a:p>
            <a:r>
              <a:rPr lang="en-US" sz="2200" dirty="0"/>
              <a:t>                            number comma </a:t>
            </a:r>
            <a:r>
              <a:rPr lang="en-US" sz="2200" dirty="0">
                <a:solidFill>
                  <a:srgbClr val="DE2C28"/>
                </a:solidFill>
              </a:rPr>
              <a:t>LIST</a:t>
            </a:r>
          </a:p>
          <a:p>
            <a:r>
              <a:rPr lang="en-US" sz="2200" dirty="0"/>
              <a:t>                              40     ,   37</a:t>
            </a:r>
          </a:p>
          <a:p>
            <a:pPr lvl="4"/>
            <a:endParaRPr lang="en-US" sz="2200" dirty="0"/>
          </a:p>
          <a:p>
            <a:r>
              <a:rPr lang="en-US" sz="2200" dirty="0"/>
              <a:t>                                         number</a:t>
            </a:r>
          </a:p>
          <a:p>
            <a:r>
              <a:rPr lang="en-US" sz="2200" dirty="0"/>
              <a:t>                                           37</a:t>
            </a:r>
          </a:p>
        </p:txBody>
      </p:sp>
      <p:grpSp>
        <p:nvGrpSpPr>
          <p:cNvPr id="3" name="Group 16"/>
          <p:cNvGrpSpPr>
            <a:grpSpLocks/>
          </p:cNvGrpSpPr>
          <p:nvPr/>
        </p:nvGrpSpPr>
        <p:grpSpPr bwMode="auto">
          <a:xfrm>
            <a:off x="1431925" y="5827713"/>
            <a:ext cx="3216275" cy="366712"/>
            <a:chOff x="1431925" y="5827713"/>
            <a:chExt cx="3216275" cy="366713"/>
          </a:xfrm>
        </p:grpSpPr>
        <p:sp>
          <p:nvSpPr>
            <p:cNvPr id="23564" name="Text Box 8"/>
            <p:cNvSpPr txBox="1">
              <a:spLocks noChangeArrowheads="1"/>
            </p:cNvSpPr>
            <p:nvPr/>
          </p:nvSpPr>
          <p:spPr bwMode="auto">
            <a:xfrm>
              <a:off x="1431925" y="5827713"/>
              <a:ext cx="125095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/>
                <a:t>Base case</a:t>
              </a:r>
            </a:p>
          </p:txBody>
        </p:sp>
        <p:sp>
          <p:nvSpPr>
            <p:cNvPr id="23565" name="Line 9"/>
            <p:cNvSpPr>
              <a:spLocks noChangeShapeType="1"/>
            </p:cNvSpPr>
            <p:nvPr/>
          </p:nvSpPr>
          <p:spPr bwMode="auto">
            <a:xfrm>
              <a:off x="2895600" y="6019800"/>
              <a:ext cx="1752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18"/>
          <p:cNvGrpSpPr>
            <a:grpSpLocks/>
          </p:cNvGrpSpPr>
          <p:nvPr/>
        </p:nvGrpSpPr>
        <p:grpSpPr bwMode="auto">
          <a:xfrm>
            <a:off x="5065712" y="2438400"/>
            <a:ext cx="3163888" cy="2514600"/>
            <a:chOff x="4419600" y="2590800"/>
            <a:chExt cx="3163448" cy="2514600"/>
          </a:xfrm>
        </p:grpSpPr>
        <p:sp>
          <p:nvSpPr>
            <p:cNvPr id="23560" name="TextBox 11"/>
            <p:cNvSpPr txBox="1">
              <a:spLocks noChangeArrowheads="1"/>
            </p:cNvSpPr>
            <p:nvPr/>
          </p:nvSpPr>
          <p:spPr bwMode="auto">
            <a:xfrm>
              <a:off x="6019800" y="2590800"/>
              <a:ext cx="156324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/>
                <a:t>Recursive case</a:t>
              </a:r>
            </a:p>
          </p:txBody>
        </p:sp>
        <p:cxnSp>
          <p:nvCxnSpPr>
            <p:cNvPr id="23561" name="Straight Arrow Connector 13"/>
            <p:cNvCxnSpPr>
              <a:cxnSpLocks noChangeShapeType="1"/>
            </p:cNvCxnSpPr>
            <p:nvPr/>
          </p:nvCxnSpPr>
          <p:spPr bwMode="auto">
            <a:xfrm rot="10800000">
              <a:off x="4419600" y="3048000"/>
              <a:ext cx="2133600" cy="1588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</p:spPr>
        </p:cxnSp>
        <p:cxnSp>
          <p:nvCxnSpPr>
            <p:cNvPr id="23562" name="Straight Arrow Connector 15"/>
            <p:cNvCxnSpPr>
              <a:cxnSpLocks noChangeShapeType="1"/>
            </p:cNvCxnSpPr>
            <p:nvPr/>
          </p:nvCxnSpPr>
          <p:spPr bwMode="auto">
            <a:xfrm flipH="1">
              <a:off x="4916419" y="3048000"/>
              <a:ext cx="1636782" cy="1066800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</p:spPr>
        </p:cxnSp>
        <p:cxnSp>
          <p:nvCxnSpPr>
            <p:cNvPr id="23563" name="Straight Arrow Connector 17"/>
            <p:cNvCxnSpPr>
              <a:cxnSpLocks noChangeShapeType="1"/>
            </p:cNvCxnSpPr>
            <p:nvPr/>
          </p:nvCxnSpPr>
          <p:spPr bwMode="auto">
            <a:xfrm flipH="1">
              <a:off x="5373555" y="3048000"/>
              <a:ext cx="1179645" cy="2057400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73665171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smtClean="0"/>
              <a:t>Direct and Indirect Recursion</a:t>
            </a:r>
          </a:p>
        </p:txBody>
      </p:sp>
      <p:sp>
        <p:nvSpPr>
          <p:cNvPr id="15364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81000" y="1447800"/>
            <a:ext cx="8458200" cy="47244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smtClean="0"/>
              <a:t>When recursive methods directly call themselves it is known as </a:t>
            </a:r>
            <a:r>
              <a:rPr lang="en-US" sz="2400" i="1" smtClean="0"/>
              <a:t>direct recursion</a:t>
            </a:r>
            <a:r>
              <a:rPr lang="en-US" sz="2400" smtClean="0"/>
              <a:t>.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i="1" smtClean="0"/>
              <a:t>Indirect recursion </a:t>
            </a:r>
            <a:r>
              <a:rPr lang="en-US" sz="2400" smtClean="0"/>
              <a:t>is when method </a:t>
            </a:r>
            <a:r>
              <a:rPr lang="en-US" sz="2400" smtClean="0">
                <a:solidFill>
                  <a:srgbClr val="FF3300"/>
                </a:solidFill>
              </a:rPr>
              <a:t>A</a:t>
            </a:r>
            <a:r>
              <a:rPr lang="en-US" sz="2400" smtClean="0"/>
              <a:t> calls method </a:t>
            </a:r>
            <a:r>
              <a:rPr lang="en-US" sz="2400" smtClean="0">
                <a:solidFill>
                  <a:srgbClr val="FF3300"/>
                </a:solidFill>
              </a:rPr>
              <a:t>B</a:t>
            </a:r>
            <a:r>
              <a:rPr lang="en-US" sz="2400" smtClean="0"/>
              <a:t>, which in turn calls method </a:t>
            </a:r>
            <a:r>
              <a:rPr lang="en-US" sz="2400" smtClean="0">
                <a:solidFill>
                  <a:srgbClr val="FF3300"/>
                </a:solidFill>
              </a:rPr>
              <a:t>A</a:t>
            </a:r>
            <a:r>
              <a:rPr lang="en-US" sz="2400" smtClean="0"/>
              <a:t>.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smtClean="0"/>
              <a:t>There can even be several methods involved in the recursion.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smtClean="0"/>
              <a:t>Example, method </a:t>
            </a:r>
            <a:r>
              <a:rPr lang="en-US" sz="2400" smtClean="0">
                <a:solidFill>
                  <a:srgbClr val="FF3300"/>
                </a:solidFill>
              </a:rPr>
              <a:t>A</a:t>
            </a:r>
            <a:r>
              <a:rPr lang="en-US" sz="2400" smtClean="0"/>
              <a:t> could call method </a:t>
            </a:r>
            <a:r>
              <a:rPr lang="en-US" sz="2400" smtClean="0">
                <a:solidFill>
                  <a:srgbClr val="FF3300"/>
                </a:solidFill>
              </a:rPr>
              <a:t>B</a:t>
            </a:r>
            <a:r>
              <a:rPr lang="en-US" sz="2400" smtClean="0"/>
              <a:t>, which could call method </a:t>
            </a:r>
            <a:r>
              <a:rPr lang="en-US" sz="2400" smtClean="0">
                <a:solidFill>
                  <a:srgbClr val="FF3300"/>
                </a:solidFill>
              </a:rPr>
              <a:t>C</a:t>
            </a:r>
            <a:r>
              <a:rPr lang="en-US" sz="2400" smtClean="0"/>
              <a:t>, which calls method </a:t>
            </a:r>
            <a:r>
              <a:rPr lang="en-US" sz="2400" smtClean="0">
                <a:solidFill>
                  <a:srgbClr val="FF3300"/>
                </a:solidFill>
              </a:rPr>
              <a:t>A</a:t>
            </a:r>
            <a:r>
              <a:rPr lang="en-US" sz="2400" smtClean="0"/>
              <a:t>.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smtClean="0"/>
              <a:t>Care must be used in indirect recursion to ensure that the proper base cases and return values are handled.</a:t>
            </a:r>
          </a:p>
        </p:txBody>
      </p:sp>
    </p:spTree>
    <p:extLst>
      <p:ext uri="{BB962C8B-B14F-4D97-AF65-F5344CB8AC3E}">
        <p14:creationId xmlns:p14="http://schemas.microsoft.com/office/powerpoint/2010/main" val="2299270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04800" y="152400"/>
            <a:ext cx="8077200" cy="1143000"/>
          </a:xfrm>
        </p:spPr>
        <p:txBody>
          <a:bodyPr/>
          <a:lstStyle/>
          <a:p>
            <a:pPr eaLnBrk="1" hangingPunct="1"/>
            <a:r>
              <a:rPr lang="en-US" sz="3200" smtClean="0"/>
              <a:t>Summing a Range of Array Elements</a:t>
            </a:r>
          </a:p>
        </p:txBody>
      </p:sp>
      <p:sp>
        <p:nvSpPr>
          <p:cNvPr id="16388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81000" y="1371600"/>
            <a:ext cx="7772400" cy="4724400"/>
          </a:xfrm>
        </p:spPr>
        <p:txBody>
          <a:bodyPr/>
          <a:lstStyle/>
          <a:p>
            <a:pPr eaLnBrk="1" hangingPunct="1"/>
            <a:r>
              <a:rPr lang="en-US" sz="2400" dirty="0" smtClean="0"/>
              <a:t>Recursion can be used to </a:t>
            </a:r>
            <a:r>
              <a:rPr lang="en-US" sz="2400" dirty="0" smtClean="0">
                <a:solidFill>
                  <a:srgbClr val="FF0000"/>
                </a:solidFill>
              </a:rPr>
              <a:t>sum a range </a:t>
            </a:r>
            <a:r>
              <a:rPr lang="en-US" sz="2400" dirty="0" smtClean="0"/>
              <a:t>of array elements.</a:t>
            </a:r>
          </a:p>
          <a:p>
            <a:pPr eaLnBrk="1" hangingPunct="1"/>
            <a:r>
              <a:rPr lang="en-US" sz="2400" dirty="0" smtClean="0"/>
              <a:t>A method, </a:t>
            </a:r>
            <a:r>
              <a:rPr lang="en-US" sz="2400" dirty="0" err="1" smtClean="0">
                <a:latin typeface="Courier New" pitchFamily="49" charset="0"/>
              </a:rPr>
              <a:t>rangeSum</a:t>
            </a:r>
            <a:r>
              <a:rPr lang="en-US" sz="2400" dirty="0" smtClean="0"/>
              <a:t> takes following arguments:</a:t>
            </a:r>
          </a:p>
          <a:p>
            <a:pPr lvl="1" eaLnBrk="1" hangingPunct="1"/>
            <a:r>
              <a:rPr lang="en-US" sz="2400" dirty="0" smtClean="0"/>
              <a:t>an </a:t>
            </a:r>
            <a:r>
              <a:rPr lang="en-US" sz="2400" dirty="0" err="1" smtClean="0">
                <a:latin typeface="Courier New" pitchFamily="49" charset="0"/>
              </a:rPr>
              <a:t>int</a:t>
            </a:r>
            <a:r>
              <a:rPr lang="en-US" sz="2400" dirty="0" smtClean="0"/>
              <a:t> array,</a:t>
            </a:r>
          </a:p>
          <a:p>
            <a:pPr lvl="1" eaLnBrk="1" hangingPunct="1"/>
            <a:r>
              <a:rPr lang="en-US" sz="2400" dirty="0" smtClean="0"/>
              <a:t>an </a:t>
            </a:r>
            <a:r>
              <a:rPr lang="en-US" sz="2400" dirty="0" err="1" smtClean="0">
                <a:latin typeface="Courier New" pitchFamily="49" charset="0"/>
              </a:rPr>
              <a:t>int</a:t>
            </a:r>
            <a:r>
              <a:rPr lang="en-US" sz="2400" dirty="0" smtClean="0"/>
              <a:t> specifying the </a:t>
            </a:r>
            <a:r>
              <a:rPr lang="en-US" sz="2400" dirty="0" smtClean="0">
                <a:solidFill>
                  <a:srgbClr val="FF0000"/>
                </a:solidFill>
              </a:rPr>
              <a:t>starting</a:t>
            </a:r>
            <a:r>
              <a:rPr lang="en-US" sz="2400" dirty="0" smtClean="0"/>
              <a:t> element of the range, and</a:t>
            </a:r>
          </a:p>
          <a:p>
            <a:pPr lvl="1" eaLnBrk="1" hangingPunct="1"/>
            <a:r>
              <a:rPr lang="en-US" sz="2400" dirty="0" smtClean="0"/>
              <a:t>an </a:t>
            </a:r>
            <a:r>
              <a:rPr lang="en-US" sz="2400" dirty="0" err="1" smtClean="0">
                <a:latin typeface="Courier New" pitchFamily="49" charset="0"/>
              </a:rPr>
              <a:t>int</a:t>
            </a:r>
            <a:r>
              <a:rPr lang="en-US" sz="2400" dirty="0" smtClean="0"/>
              <a:t> specifying the </a:t>
            </a:r>
            <a:r>
              <a:rPr lang="en-US" sz="2400" dirty="0" smtClean="0">
                <a:solidFill>
                  <a:srgbClr val="FF0000"/>
                </a:solidFill>
              </a:rPr>
              <a:t>ending</a:t>
            </a:r>
            <a:r>
              <a:rPr lang="en-US" sz="2400" dirty="0" smtClean="0"/>
              <a:t> element of the range.</a:t>
            </a:r>
          </a:p>
          <a:p>
            <a:pPr lvl="1" eaLnBrk="1" hangingPunct="1"/>
            <a:r>
              <a:rPr lang="en-US" sz="2400" dirty="0" smtClean="0"/>
              <a:t>How it might be called:</a:t>
            </a:r>
            <a:br>
              <a:rPr lang="en-US" sz="2400" dirty="0" smtClean="0"/>
            </a:br>
            <a:endParaRPr lang="en-US" sz="2400" dirty="0" smtClean="0"/>
          </a:p>
          <a:p>
            <a:pPr lvl="2" eaLnBrk="1" hangingPunct="1">
              <a:buFontTx/>
              <a:buNone/>
            </a:pPr>
            <a:r>
              <a:rPr lang="en-US" sz="1800" b="1" dirty="0" err="1" smtClean="0">
                <a:latin typeface="Courier New" pitchFamily="49" charset="0"/>
              </a:rPr>
              <a:t>int</a:t>
            </a:r>
            <a:r>
              <a:rPr lang="en-US" sz="1800" b="1" dirty="0" smtClean="0">
                <a:latin typeface="Courier New" pitchFamily="49" charset="0"/>
              </a:rPr>
              <a:t>[] numbers = {1, 2, 3, 4, 5, 6, 7, 8, 9};</a:t>
            </a:r>
          </a:p>
          <a:p>
            <a:pPr lvl="2" eaLnBrk="1" hangingPunct="1">
              <a:buFontTx/>
              <a:buNone/>
            </a:pPr>
            <a:r>
              <a:rPr lang="en-US" sz="1800" b="1" dirty="0" err="1" smtClean="0">
                <a:latin typeface="Courier New" pitchFamily="49" charset="0"/>
              </a:rPr>
              <a:t>int</a:t>
            </a:r>
            <a:r>
              <a:rPr lang="en-US" sz="1800" b="1" dirty="0" smtClean="0">
                <a:latin typeface="Courier New" pitchFamily="49" charset="0"/>
              </a:rPr>
              <a:t> sum;</a:t>
            </a:r>
          </a:p>
          <a:p>
            <a:pPr lvl="2" eaLnBrk="1" hangingPunct="1">
              <a:buFontTx/>
              <a:buNone/>
            </a:pPr>
            <a:r>
              <a:rPr lang="en-US" sz="1800" b="1" dirty="0" smtClean="0">
                <a:latin typeface="Courier New" pitchFamily="49" charset="0"/>
              </a:rPr>
              <a:t>sum = </a:t>
            </a:r>
            <a:r>
              <a:rPr lang="en-US" sz="1800" b="1" dirty="0" err="1" smtClean="0">
                <a:latin typeface="Courier New" pitchFamily="49" charset="0"/>
              </a:rPr>
              <a:t>rangeSum</a:t>
            </a:r>
            <a:r>
              <a:rPr lang="en-US" sz="1800" b="1" dirty="0" smtClean="0">
                <a:latin typeface="Courier New" pitchFamily="49" charset="0"/>
              </a:rPr>
              <a:t>(numbers, 3, 7);</a:t>
            </a:r>
          </a:p>
        </p:txBody>
      </p:sp>
    </p:spTree>
    <p:extLst>
      <p:ext uri="{BB962C8B-B14F-4D97-AF65-F5344CB8AC3E}">
        <p14:creationId xmlns:p14="http://schemas.microsoft.com/office/powerpoint/2010/main" val="1494900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81000" y="1447800"/>
            <a:ext cx="8294688" cy="4572000"/>
          </a:xfrm>
        </p:spPr>
        <p:txBody>
          <a:bodyPr/>
          <a:lstStyle/>
          <a:p>
            <a:pPr lvl="1" eaLnBrk="1" hangingPunct="1">
              <a:lnSpc>
                <a:spcPct val="90000"/>
              </a:lnSpc>
              <a:buFontTx/>
              <a:buNone/>
            </a:pPr>
            <a:r>
              <a:rPr lang="en-US" sz="2000" b="1" dirty="0" smtClean="0">
                <a:latin typeface="Courier New" pitchFamily="49" charset="0"/>
              </a:rPr>
              <a:t>public static </a:t>
            </a:r>
            <a:r>
              <a:rPr lang="en-US" sz="2000" b="1" dirty="0" err="1" smtClean="0">
                <a:latin typeface="Courier New" pitchFamily="49" charset="0"/>
              </a:rPr>
              <a:t>int</a:t>
            </a:r>
            <a:r>
              <a:rPr lang="en-US" sz="2000" b="1" dirty="0" smtClean="0">
                <a:latin typeface="Courier New" pitchFamily="49" charset="0"/>
              </a:rPr>
              <a:t> </a:t>
            </a:r>
            <a:r>
              <a:rPr lang="en-US" sz="2000" b="1" dirty="0" err="1" smtClean="0">
                <a:latin typeface="Courier New" pitchFamily="49" charset="0"/>
              </a:rPr>
              <a:t>rangeSum</a:t>
            </a:r>
            <a:r>
              <a:rPr lang="en-US" sz="2000" b="1" dirty="0" smtClean="0">
                <a:latin typeface="Courier New" pitchFamily="49" charset="0"/>
              </a:rPr>
              <a:t>(</a:t>
            </a:r>
            <a:r>
              <a:rPr lang="en-US" sz="2000" b="1" dirty="0" err="1" smtClean="0">
                <a:latin typeface="Courier New" pitchFamily="49" charset="0"/>
              </a:rPr>
              <a:t>int</a:t>
            </a:r>
            <a:r>
              <a:rPr lang="en-US" sz="2000" b="1" dirty="0" smtClean="0">
                <a:latin typeface="Courier New" pitchFamily="49" charset="0"/>
              </a:rPr>
              <a:t>[] array,</a:t>
            </a:r>
          </a:p>
          <a:p>
            <a:pPr lvl="1" eaLnBrk="1" hangingPunct="1">
              <a:lnSpc>
                <a:spcPct val="90000"/>
              </a:lnSpc>
              <a:buFontTx/>
              <a:buNone/>
            </a:pPr>
            <a:r>
              <a:rPr lang="en-US" sz="2000" b="1" dirty="0" smtClean="0">
                <a:latin typeface="Courier New" pitchFamily="49" charset="0"/>
              </a:rPr>
              <a:t>                           </a:t>
            </a:r>
            <a:r>
              <a:rPr lang="en-US" sz="2000" b="1" dirty="0" err="1" smtClean="0">
                <a:latin typeface="Courier New" pitchFamily="49" charset="0"/>
              </a:rPr>
              <a:t>int</a:t>
            </a:r>
            <a:r>
              <a:rPr lang="en-US" sz="2000" b="1" dirty="0" smtClean="0">
                <a:latin typeface="Courier New" pitchFamily="49" charset="0"/>
              </a:rPr>
              <a:t> start, </a:t>
            </a:r>
            <a:r>
              <a:rPr lang="en-US" sz="2000" b="1" dirty="0" err="1" smtClean="0">
                <a:latin typeface="Courier New" pitchFamily="49" charset="0"/>
              </a:rPr>
              <a:t>int</a:t>
            </a:r>
            <a:r>
              <a:rPr lang="en-US" sz="2000" b="1" dirty="0" smtClean="0">
                <a:latin typeface="Courier New" pitchFamily="49" charset="0"/>
              </a:rPr>
              <a:t> end)</a:t>
            </a:r>
          </a:p>
          <a:p>
            <a:pPr lvl="1" eaLnBrk="1" hangingPunct="1">
              <a:lnSpc>
                <a:spcPct val="90000"/>
              </a:lnSpc>
              <a:buFontTx/>
              <a:buNone/>
            </a:pPr>
            <a:r>
              <a:rPr lang="en-US" sz="2000" b="1" dirty="0" smtClean="0">
                <a:latin typeface="Courier New" pitchFamily="49" charset="0"/>
              </a:rPr>
              <a:t>{</a:t>
            </a:r>
          </a:p>
          <a:p>
            <a:pPr lvl="1" eaLnBrk="1" hangingPunct="1">
              <a:lnSpc>
                <a:spcPct val="90000"/>
              </a:lnSpc>
              <a:buFontTx/>
              <a:buNone/>
            </a:pPr>
            <a:r>
              <a:rPr lang="en-US" sz="2000" b="1" dirty="0" smtClean="0">
                <a:latin typeface="Courier New" pitchFamily="49" charset="0"/>
              </a:rPr>
              <a:t>  if (start &gt; end)</a:t>
            </a:r>
          </a:p>
          <a:p>
            <a:pPr lvl="1" eaLnBrk="1" hangingPunct="1">
              <a:lnSpc>
                <a:spcPct val="90000"/>
              </a:lnSpc>
              <a:buFontTx/>
              <a:buNone/>
            </a:pPr>
            <a:r>
              <a:rPr lang="en-US" sz="2000" b="1" dirty="0" smtClean="0">
                <a:latin typeface="Courier New" pitchFamily="49" charset="0"/>
              </a:rPr>
              <a:t>    return 0;</a:t>
            </a:r>
          </a:p>
          <a:p>
            <a:pPr lvl="1" eaLnBrk="1" hangingPunct="1">
              <a:lnSpc>
                <a:spcPct val="90000"/>
              </a:lnSpc>
              <a:buFontTx/>
              <a:buNone/>
            </a:pPr>
            <a:r>
              <a:rPr lang="en-US" sz="2000" b="1" dirty="0" smtClean="0">
                <a:latin typeface="Courier New" pitchFamily="49" charset="0"/>
              </a:rPr>
              <a:t>  else</a:t>
            </a:r>
          </a:p>
          <a:p>
            <a:pPr lvl="1" eaLnBrk="1" hangingPunct="1">
              <a:lnSpc>
                <a:spcPct val="90000"/>
              </a:lnSpc>
              <a:buFontTx/>
              <a:buNone/>
            </a:pPr>
            <a:r>
              <a:rPr lang="en-US" sz="2000" b="1" dirty="0" smtClean="0">
                <a:latin typeface="Courier New" pitchFamily="49" charset="0"/>
              </a:rPr>
              <a:t>    return array[start] </a:t>
            </a:r>
          </a:p>
          <a:p>
            <a:pPr lvl="1" eaLnBrk="1" hangingPunct="1">
              <a:lnSpc>
                <a:spcPct val="90000"/>
              </a:lnSpc>
              <a:buFontTx/>
              <a:buNone/>
            </a:pPr>
            <a:r>
              <a:rPr lang="en-US" sz="2000" b="1" dirty="0" smtClean="0">
                <a:latin typeface="Courier New" pitchFamily="49" charset="0"/>
              </a:rPr>
              <a:t>        + </a:t>
            </a:r>
            <a:r>
              <a:rPr lang="en-US" sz="2000" b="1" dirty="0" err="1" smtClean="0">
                <a:latin typeface="Courier New" pitchFamily="49" charset="0"/>
              </a:rPr>
              <a:t>rangeSum</a:t>
            </a:r>
            <a:r>
              <a:rPr lang="en-US" sz="2000" b="1" dirty="0" smtClean="0">
                <a:latin typeface="Courier New" pitchFamily="49" charset="0"/>
              </a:rPr>
              <a:t>(array, start + 1, end);</a:t>
            </a:r>
          </a:p>
          <a:p>
            <a:pPr lvl="1" eaLnBrk="1" hangingPunct="1">
              <a:lnSpc>
                <a:spcPct val="90000"/>
              </a:lnSpc>
              <a:buFontTx/>
              <a:buNone/>
            </a:pPr>
            <a:r>
              <a:rPr lang="en-US" sz="2000" b="1" dirty="0" smtClean="0">
                <a:latin typeface="Courier New" pitchFamily="49" charset="0"/>
              </a:rPr>
              <a:t>}</a:t>
            </a:r>
          </a:p>
        </p:txBody>
      </p:sp>
      <p:sp>
        <p:nvSpPr>
          <p:cNvPr id="17412" name="Rectangle 4"/>
          <p:cNvSpPr>
            <a:spLocks noGrp="1" noChangeArrowheads="1"/>
          </p:cNvSpPr>
          <p:nvPr>
            <p:ph type="title" idx="4294967295"/>
          </p:nvPr>
        </p:nvSpPr>
        <p:spPr>
          <a:xfrm>
            <a:off x="304800" y="-76200"/>
            <a:ext cx="8077200" cy="990600"/>
          </a:xfrm>
          <a:noFill/>
        </p:spPr>
        <p:txBody>
          <a:bodyPr/>
          <a:lstStyle/>
          <a:p>
            <a:pPr eaLnBrk="1" hangingPunct="1"/>
            <a:r>
              <a:rPr lang="en-US" sz="3200" dirty="0" smtClean="0"/>
              <a:t>Summing a Range of Array Elements</a:t>
            </a:r>
          </a:p>
        </p:txBody>
      </p:sp>
      <p:grpSp>
        <p:nvGrpSpPr>
          <p:cNvPr id="5" name="Group 3"/>
          <p:cNvGrpSpPr>
            <a:grpSpLocks/>
          </p:cNvGrpSpPr>
          <p:nvPr/>
        </p:nvGrpSpPr>
        <p:grpSpPr bwMode="auto">
          <a:xfrm>
            <a:off x="228600" y="5029204"/>
            <a:ext cx="6929447" cy="1393826"/>
            <a:chOff x="432" y="3408"/>
            <a:chExt cx="4365" cy="878"/>
          </a:xfrm>
        </p:grpSpPr>
        <p:pic>
          <p:nvPicPr>
            <p:cNvPr id="6" name="Picture 4" descr="MCj04039650000[1]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32" y="3408"/>
              <a:ext cx="574" cy="5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" name="Text Box 5"/>
            <p:cNvSpPr txBox="1">
              <a:spLocks noChangeArrowheads="1"/>
            </p:cNvSpPr>
            <p:nvPr/>
          </p:nvSpPr>
          <p:spPr bwMode="auto">
            <a:xfrm>
              <a:off x="1114" y="3530"/>
              <a:ext cx="3683" cy="7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 dirty="0" smtClean="0">
                  <a:latin typeface="Times New Roman" pitchFamily="18" charset="0"/>
                </a:rPr>
                <a:t>Show the steps for the following method call?</a:t>
              </a:r>
            </a:p>
            <a:p>
              <a:pPr algn="l"/>
              <a:r>
                <a:rPr lang="en-US" dirty="0" err="1"/>
                <a:t>i</a:t>
              </a:r>
              <a:r>
                <a:rPr lang="en-US" dirty="0" err="1" smtClean="0"/>
                <a:t>nt</a:t>
              </a:r>
              <a:r>
                <a:rPr lang="en-US" dirty="0" smtClean="0"/>
                <a:t>[] a = {6,9,3,5,7,2,4};</a:t>
              </a:r>
            </a:p>
            <a:p>
              <a:pPr algn="l"/>
              <a:r>
                <a:rPr lang="en-US" sz="2400" dirty="0" err="1" smtClean="0">
                  <a:latin typeface="Times New Roman" pitchFamily="18" charset="0"/>
                </a:rPr>
                <a:t>rangeSum</a:t>
              </a:r>
              <a:r>
                <a:rPr lang="en-US" sz="2400" dirty="0" smtClean="0">
                  <a:latin typeface="Times New Roman" pitchFamily="18" charset="0"/>
                </a:rPr>
                <a:t>(a, 2, 5);</a:t>
              </a:r>
              <a:endParaRPr lang="en-US" sz="2400" dirty="0">
                <a:latin typeface="Times New Roman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95381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04800" y="533400"/>
            <a:ext cx="317266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dirty="0" err="1" smtClean="0"/>
              <a:t>int</a:t>
            </a:r>
            <a:r>
              <a:rPr lang="en-US" dirty="0" smtClean="0"/>
              <a:t>[] a = {6,9,3,5,7,2,4};</a:t>
            </a:r>
          </a:p>
          <a:p>
            <a:pPr algn="l"/>
            <a:r>
              <a:rPr lang="en-US" dirty="0" err="1" smtClean="0"/>
              <a:t>rangeSum</a:t>
            </a:r>
            <a:r>
              <a:rPr lang="en-US" dirty="0" smtClean="0"/>
              <a:t>(a</a:t>
            </a:r>
            <a:r>
              <a:rPr lang="en-US" dirty="0"/>
              <a:t>, 2, 5);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219200" y="1447800"/>
            <a:ext cx="31422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/>
              <a:t>a</a:t>
            </a:r>
            <a:r>
              <a:rPr lang="en-US" dirty="0" smtClean="0"/>
              <a:t>[2] + </a:t>
            </a:r>
            <a:r>
              <a:rPr lang="en-US" dirty="0" err="1" smtClean="0"/>
              <a:t>rangeSum</a:t>
            </a:r>
            <a:r>
              <a:rPr lang="en-US" dirty="0" smtClean="0"/>
              <a:t>(a,3,5);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362200" y="1976735"/>
            <a:ext cx="31422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 smtClean="0"/>
              <a:t>a[3] + </a:t>
            </a:r>
            <a:r>
              <a:rPr lang="en-US" dirty="0" err="1" smtClean="0"/>
              <a:t>rangeSum</a:t>
            </a:r>
            <a:r>
              <a:rPr lang="en-US" dirty="0" smtClean="0"/>
              <a:t>(a,4,5);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429000" y="2586335"/>
            <a:ext cx="31422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 smtClean="0"/>
              <a:t>a[4] + </a:t>
            </a:r>
            <a:r>
              <a:rPr lang="en-US" dirty="0" err="1" smtClean="0"/>
              <a:t>rangeSum</a:t>
            </a:r>
            <a:r>
              <a:rPr lang="en-US" dirty="0" smtClean="0"/>
              <a:t>(a,5,5);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401593" y="3124200"/>
            <a:ext cx="31422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 smtClean="0"/>
              <a:t>a[5] + </a:t>
            </a:r>
            <a:r>
              <a:rPr lang="en-US" dirty="0" err="1" smtClean="0"/>
              <a:t>rangeSum</a:t>
            </a:r>
            <a:r>
              <a:rPr lang="en-US" dirty="0" smtClean="0"/>
              <a:t>(a,6,5);</a:t>
            </a:r>
            <a:endParaRPr lang="en-US" dirty="0"/>
          </a:p>
        </p:txBody>
      </p:sp>
      <p:grpSp>
        <p:nvGrpSpPr>
          <p:cNvPr id="27" name="Group 26"/>
          <p:cNvGrpSpPr/>
          <p:nvPr/>
        </p:nvGrpSpPr>
        <p:grpSpPr>
          <a:xfrm>
            <a:off x="6540500" y="2514600"/>
            <a:ext cx="1036343" cy="704850"/>
            <a:chOff x="6540500" y="2514600"/>
            <a:chExt cx="1036343" cy="704850"/>
          </a:xfrm>
        </p:grpSpPr>
        <p:sp>
          <p:nvSpPr>
            <p:cNvPr id="13" name="Freeform 12"/>
            <p:cNvSpPr/>
            <p:nvPr/>
          </p:nvSpPr>
          <p:spPr bwMode="auto">
            <a:xfrm>
              <a:off x="6540500" y="2514600"/>
              <a:ext cx="698500" cy="704850"/>
            </a:xfrm>
            <a:custGeom>
              <a:avLst/>
              <a:gdLst>
                <a:gd name="connsiteX0" fmla="*/ 965200 w 965200"/>
                <a:gd name="connsiteY0" fmla="*/ 781050 h 781050"/>
                <a:gd name="connsiteX1" fmla="*/ 698500 w 965200"/>
                <a:gd name="connsiteY1" fmla="*/ 95250 h 781050"/>
                <a:gd name="connsiteX2" fmla="*/ 0 w 965200"/>
                <a:gd name="connsiteY2" fmla="*/ 209550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65200" h="781050">
                  <a:moveTo>
                    <a:pt x="965200" y="781050"/>
                  </a:moveTo>
                  <a:cubicBezTo>
                    <a:pt x="912283" y="485775"/>
                    <a:pt x="859367" y="190500"/>
                    <a:pt x="698500" y="95250"/>
                  </a:cubicBezTo>
                  <a:cubicBezTo>
                    <a:pt x="537633" y="0"/>
                    <a:pt x="268816" y="104775"/>
                    <a:pt x="0" y="209550"/>
                  </a:cubicBezTo>
                </a:path>
              </a:pathLst>
            </a:cu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238288" y="2743200"/>
              <a:ext cx="33855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5410200" y="1828800"/>
            <a:ext cx="1024355" cy="762000"/>
            <a:chOff x="5410200" y="1828800"/>
            <a:chExt cx="1024355" cy="762000"/>
          </a:xfrm>
        </p:grpSpPr>
        <p:sp>
          <p:nvSpPr>
            <p:cNvPr id="14" name="Freeform 13"/>
            <p:cNvSpPr/>
            <p:nvPr/>
          </p:nvSpPr>
          <p:spPr bwMode="auto">
            <a:xfrm>
              <a:off x="5410200" y="1828800"/>
              <a:ext cx="685800" cy="762000"/>
            </a:xfrm>
            <a:custGeom>
              <a:avLst/>
              <a:gdLst>
                <a:gd name="connsiteX0" fmla="*/ 965200 w 965200"/>
                <a:gd name="connsiteY0" fmla="*/ 781050 h 781050"/>
                <a:gd name="connsiteX1" fmla="*/ 698500 w 965200"/>
                <a:gd name="connsiteY1" fmla="*/ 95250 h 781050"/>
                <a:gd name="connsiteX2" fmla="*/ 0 w 965200"/>
                <a:gd name="connsiteY2" fmla="*/ 209550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65200" h="781050">
                  <a:moveTo>
                    <a:pt x="965200" y="781050"/>
                  </a:moveTo>
                  <a:cubicBezTo>
                    <a:pt x="912283" y="485775"/>
                    <a:pt x="859367" y="190500"/>
                    <a:pt x="698500" y="95250"/>
                  </a:cubicBezTo>
                  <a:cubicBezTo>
                    <a:pt x="537633" y="0"/>
                    <a:pt x="268816" y="104775"/>
                    <a:pt x="0" y="209550"/>
                  </a:cubicBezTo>
                </a:path>
              </a:pathLst>
            </a:cu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6096000" y="1828800"/>
              <a:ext cx="33855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9</a:t>
              </a:r>
              <a:endParaRPr lang="en-US" dirty="0"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4191000" y="1295400"/>
            <a:ext cx="1178244" cy="762000"/>
            <a:chOff x="4191000" y="1295400"/>
            <a:chExt cx="1178244" cy="762000"/>
          </a:xfrm>
        </p:grpSpPr>
        <p:sp>
          <p:nvSpPr>
            <p:cNvPr id="16" name="Freeform 15"/>
            <p:cNvSpPr/>
            <p:nvPr/>
          </p:nvSpPr>
          <p:spPr bwMode="auto">
            <a:xfrm>
              <a:off x="4191000" y="1295400"/>
              <a:ext cx="685800" cy="762000"/>
            </a:xfrm>
            <a:custGeom>
              <a:avLst/>
              <a:gdLst>
                <a:gd name="connsiteX0" fmla="*/ 965200 w 965200"/>
                <a:gd name="connsiteY0" fmla="*/ 781050 h 781050"/>
                <a:gd name="connsiteX1" fmla="*/ 698500 w 965200"/>
                <a:gd name="connsiteY1" fmla="*/ 95250 h 781050"/>
                <a:gd name="connsiteX2" fmla="*/ 0 w 965200"/>
                <a:gd name="connsiteY2" fmla="*/ 209550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65200" h="781050">
                  <a:moveTo>
                    <a:pt x="965200" y="781050"/>
                  </a:moveTo>
                  <a:cubicBezTo>
                    <a:pt x="912283" y="485775"/>
                    <a:pt x="859367" y="190500"/>
                    <a:pt x="698500" y="95250"/>
                  </a:cubicBezTo>
                  <a:cubicBezTo>
                    <a:pt x="537633" y="0"/>
                    <a:pt x="268816" y="104775"/>
                    <a:pt x="0" y="209550"/>
                  </a:cubicBezTo>
                </a:path>
              </a:pathLst>
            </a:cu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876800" y="1295400"/>
              <a:ext cx="49244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14</a:t>
              </a:r>
              <a:endParaRPr lang="en-US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2819400" y="838200"/>
            <a:ext cx="1178244" cy="685800"/>
            <a:chOff x="2819400" y="838200"/>
            <a:chExt cx="1178244" cy="685800"/>
          </a:xfrm>
        </p:grpSpPr>
        <p:sp>
          <p:nvSpPr>
            <p:cNvPr id="17" name="Freeform 16"/>
            <p:cNvSpPr/>
            <p:nvPr/>
          </p:nvSpPr>
          <p:spPr bwMode="auto">
            <a:xfrm>
              <a:off x="2819400" y="914400"/>
              <a:ext cx="762000" cy="609600"/>
            </a:xfrm>
            <a:custGeom>
              <a:avLst/>
              <a:gdLst>
                <a:gd name="connsiteX0" fmla="*/ 965200 w 965200"/>
                <a:gd name="connsiteY0" fmla="*/ 781050 h 781050"/>
                <a:gd name="connsiteX1" fmla="*/ 698500 w 965200"/>
                <a:gd name="connsiteY1" fmla="*/ 95250 h 781050"/>
                <a:gd name="connsiteX2" fmla="*/ 0 w 965200"/>
                <a:gd name="connsiteY2" fmla="*/ 209550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65200" h="781050">
                  <a:moveTo>
                    <a:pt x="965200" y="781050"/>
                  </a:moveTo>
                  <a:cubicBezTo>
                    <a:pt x="912283" y="485775"/>
                    <a:pt x="859367" y="190500"/>
                    <a:pt x="698500" y="95250"/>
                  </a:cubicBezTo>
                  <a:cubicBezTo>
                    <a:pt x="537633" y="0"/>
                    <a:pt x="268816" y="104775"/>
                    <a:pt x="0" y="209550"/>
                  </a:cubicBezTo>
                </a:path>
              </a:pathLst>
            </a:cu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3505200" y="838200"/>
              <a:ext cx="49244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17</a:t>
              </a:r>
              <a:endParaRPr lang="en-US" dirty="0"/>
            </a:p>
          </p:txBody>
        </p:sp>
      </p:grpSp>
      <p:sp>
        <p:nvSpPr>
          <p:cNvPr id="24" name="Rectangle 3"/>
          <p:cNvSpPr txBox="1">
            <a:spLocks noChangeArrowheads="1"/>
          </p:cNvSpPr>
          <p:nvPr/>
        </p:nvSpPr>
        <p:spPr bwMode="auto">
          <a:xfrm>
            <a:off x="0" y="4038600"/>
            <a:ext cx="8294688" cy="281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0" bIns="45720" numCol="1" anchor="t" anchorCtr="0" compatLnSpc="1">
            <a:prstTxWarp prst="textNoShape">
              <a:avLst/>
            </a:prstTxWarp>
          </a:bodyPr>
          <a:lstStyle/>
          <a:p>
            <a:pPr marL="742950" marR="0" lvl="1" indent="-28575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cs typeface="+mn-cs"/>
              </a:rPr>
              <a:t>public static int rangeSum(int[] array,</a:t>
            </a:r>
          </a:p>
          <a:p>
            <a:pPr marL="742950" marR="0" lvl="1" indent="-28575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cs typeface="+mn-cs"/>
              </a:rPr>
              <a:t>                           int start, int end)</a:t>
            </a:r>
          </a:p>
          <a:p>
            <a:pPr marL="742950" marR="0" lvl="1" indent="-28575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cs typeface="+mn-cs"/>
              </a:rPr>
              <a:t>{</a:t>
            </a:r>
          </a:p>
          <a:p>
            <a:pPr marL="742950" marR="0" lvl="1" indent="-28575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cs typeface="+mn-cs"/>
              </a:rPr>
              <a:t>  if (start &gt; end)</a:t>
            </a:r>
          </a:p>
          <a:p>
            <a:pPr marL="742950" marR="0" lvl="1" indent="-28575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cs typeface="+mn-cs"/>
              </a:rPr>
              <a:t>    return 0;</a:t>
            </a:r>
          </a:p>
          <a:p>
            <a:pPr marL="742950" marR="0" lvl="1" indent="-28575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cs typeface="+mn-cs"/>
              </a:rPr>
              <a:t>  else</a:t>
            </a:r>
          </a:p>
          <a:p>
            <a:pPr marL="742950" marR="0" lvl="1" indent="-28575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cs typeface="+mn-cs"/>
              </a:rPr>
              <a:t>    return array[start] </a:t>
            </a:r>
          </a:p>
          <a:p>
            <a:pPr marL="742950" marR="0" lvl="1" indent="-28575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cs typeface="+mn-cs"/>
              </a:rPr>
              <a:t>        + rangeSum(array, start + 1, end);</a:t>
            </a:r>
          </a:p>
          <a:p>
            <a:pPr marL="742950" marR="0" lvl="1" indent="-28575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cs typeface="+mn-cs"/>
              </a:rPr>
              <a:t>}</a:t>
            </a:r>
            <a:endParaRPr kumimoji="0" lang="en-US" sz="1800" b="1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urier New" pitchFamily="49" charset="0"/>
              <a:cs typeface="+mn-cs"/>
            </a:endParaRPr>
          </a:p>
        </p:txBody>
      </p:sp>
      <p:grpSp>
        <p:nvGrpSpPr>
          <p:cNvPr id="32" name="Group 31"/>
          <p:cNvGrpSpPr/>
          <p:nvPr/>
        </p:nvGrpSpPr>
        <p:grpSpPr>
          <a:xfrm>
            <a:off x="1143000" y="3581400"/>
            <a:ext cx="6077771" cy="1752600"/>
            <a:chOff x="1143000" y="3581400"/>
            <a:chExt cx="6077771" cy="1752600"/>
          </a:xfrm>
        </p:grpSpPr>
        <p:grpSp>
          <p:nvGrpSpPr>
            <p:cNvPr id="26" name="Group 25"/>
            <p:cNvGrpSpPr/>
            <p:nvPr/>
          </p:nvGrpSpPr>
          <p:grpSpPr>
            <a:xfrm>
              <a:off x="6071096" y="3581400"/>
              <a:ext cx="1149675" cy="766465"/>
              <a:chOff x="6071096" y="3581400"/>
              <a:chExt cx="1149675" cy="766465"/>
            </a:xfrm>
          </p:grpSpPr>
          <p:sp>
            <p:nvSpPr>
              <p:cNvPr id="23" name="TextBox 22"/>
              <p:cNvSpPr txBox="1"/>
              <p:nvPr/>
            </p:nvSpPr>
            <p:spPr>
              <a:xfrm>
                <a:off x="6071096" y="3886200"/>
                <a:ext cx="114967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r</a:t>
                </a:r>
                <a:r>
                  <a:rPr lang="en-US" dirty="0" smtClean="0"/>
                  <a:t>eturn 0</a:t>
                </a:r>
                <a:endParaRPr lang="en-US" dirty="0"/>
              </a:p>
            </p:txBody>
          </p:sp>
          <p:cxnSp>
            <p:nvCxnSpPr>
              <p:cNvPr id="25" name="Straight Arrow Connector 24"/>
              <p:cNvCxnSpPr/>
              <p:nvPr/>
            </p:nvCxnSpPr>
            <p:spPr bwMode="auto">
              <a:xfrm flipH="1" flipV="1">
                <a:off x="6477000" y="3581400"/>
                <a:ext cx="152400" cy="457200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arrow"/>
              </a:ln>
              <a:effectLst/>
            </p:spPr>
          </p:cxnSp>
        </p:grpSp>
        <p:sp>
          <p:nvSpPr>
            <p:cNvPr id="31" name="Oval 30"/>
            <p:cNvSpPr/>
            <p:nvPr/>
          </p:nvSpPr>
          <p:spPr bwMode="auto">
            <a:xfrm>
              <a:off x="1143000" y="4876800"/>
              <a:ext cx="2057400" cy="457200"/>
            </a:xfrm>
            <a:prstGeom prst="ellipse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94921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15-</a:t>
            </a:r>
            <a:fld id="{30DF3C48-4DB8-423D-9B35-269EC37A1239}" type="slidenum">
              <a:rPr lang="en-US"/>
              <a:pPr>
                <a:defRPr/>
              </a:pPr>
              <a:t>29</a:t>
            </a:fld>
            <a:endParaRPr lang="en-US"/>
          </a:p>
        </p:txBody>
      </p:sp>
      <p:sp>
        <p:nvSpPr>
          <p:cNvPr id="18435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304800" y="1143000"/>
            <a:ext cx="8294688" cy="4572000"/>
          </a:xfrm>
        </p:spPr>
        <p:txBody>
          <a:bodyPr/>
          <a:lstStyle/>
          <a:p>
            <a:pPr lvl="1" eaLnBrk="1" hangingPunct="1">
              <a:lnSpc>
                <a:spcPct val="90000"/>
              </a:lnSpc>
              <a:buFontTx/>
              <a:buNone/>
            </a:pPr>
            <a:r>
              <a:rPr lang="en-US" sz="1800" dirty="0" smtClean="0">
                <a:latin typeface="Courier New" pitchFamily="49" charset="0"/>
              </a:rPr>
              <a:t>private void </a:t>
            </a:r>
            <a:r>
              <a:rPr lang="en-US" sz="1800" dirty="0" err="1" smtClean="0">
                <a:latin typeface="Courier New" pitchFamily="49" charset="0"/>
              </a:rPr>
              <a:t>drawCircles</a:t>
            </a:r>
            <a:r>
              <a:rPr lang="en-US" sz="1800" dirty="0" smtClean="0">
                <a:latin typeface="Courier New" pitchFamily="49" charset="0"/>
              </a:rPr>
              <a:t>(</a:t>
            </a:r>
            <a:r>
              <a:rPr lang="en-US" sz="1800" dirty="0" err="1" smtClean="0">
                <a:latin typeface="Courier New" pitchFamily="49" charset="0"/>
              </a:rPr>
              <a:t>GraphicsContent</a:t>
            </a:r>
            <a:r>
              <a:rPr lang="en-US" sz="1800" dirty="0" smtClean="0">
                <a:latin typeface="Courier New" pitchFamily="49" charset="0"/>
              </a:rPr>
              <a:t> </a:t>
            </a:r>
            <a:r>
              <a:rPr lang="en-US" sz="1800" dirty="0" err="1" smtClean="0">
                <a:latin typeface="Courier New" pitchFamily="49" charset="0"/>
              </a:rPr>
              <a:t>gc</a:t>
            </a:r>
            <a:r>
              <a:rPr lang="en-US" sz="1800" dirty="0" smtClean="0">
                <a:latin typeface="Courier New" pitchFamily="49" charset="0"/>
              </a:rPr>
              <a:t>, </a:t>
            </a:r>
            <a:r>
              <a:rPr lang="en-US" sz="1800" dirty="0" err="1" smtClean="0">
                <a:latin typeface="Courier New" pitchFamily="49" charset="0"/>
              </a:rPr>
              <a:t>int</a:t>
            </a:r>
            <a:r>
              <a:rPr lang="en-US" sz="1800" dirty="0" smtClean="0">
                <a:latin typeface="Courier New" pitchFamily="49" charset="0"/>
              </a:rPr>
              <a:t> n, </a:t>
            </a:r>
            <a:r>
              <a:rPr lang="en-US" sz="1800" dirty="0" err="1" smtClean="0">
                <a:latin typeface="Courier New" pitchFamily="49" charset="0"/>
              </a:rPr>
              <a:t>int</a:t>
            </a:r>
            <a:r>
              <a:rPr lang="en-US" sz="1800" dirty="0" smtClean="0">
                <a:latin typeface="Courier New" pitchFamily="49" charset="0"/>
              </a:rPr>
              <a:t> </a:t>
            </a:r>
          </a:p>
          <a:p>
            <a:pPr lvl="1" eaLnBrk="1" hangingPunct="1">
              <a:lnSpc>
                <a:spcPct val="90000"/>
              </a:lnSpc>
              <a:buFontTx/>
              <a:buNone/>
            </a:pPr>
            <a:r>
              <a:rPr lang="en-US" sz="1800" dirty="0" smtClean="0">
                <a:latin typeface="Courier New" pitchFamily="49" charset="0"/>
              </a:rPr>
              <a:t>                         </a:t>
            </a:r>
            <a:r>
              <a:rPr lang="en-US" sz="1800" dirty="0" err="1" smtClean="0">
                <a:latin typeface="Courier New" pitchFamily="49" charset="0"/>
              </a:rPr>
              <a:t>topXY</a:t>
            </a:r>
            <a:r>
              <a:rPr lang="en-US" sz="1800" dirty="0" smtClean="0">
                <a:latin typeface="Courier New" pitchFamily="49" charset="0"/>
              </a:rPr>
              <a:t>, </a:t>
            </a:r>
            <a:r>
              <a:rPr lang="en-US" sz="1800" dirty="0" err="1" smtClean="0">
                <a:latin typeface="Courier New" pitchFamily="49" charset="0"/>
              </a:rPr>
              <a:t>int</a:t>
            </a:r>
            <a:r>
              <a:rPr lang="en-US" sz="1800" dirty="0" smtClean="0">
                <a:latin typeface="Courier New" pitchFamily="49" charset="0"/>
              </a:rPr>
              <a:t> size)</a:t>
            </a:r>
          </a:p>
          <a:p>
            <a:pPr lvl="1" eaLnBrk="1" hangingPunct="1">
              <a:lnSpc>
                <a:spcPct val="90000"/>
              </a:lnSpc>
              <a:buFontTx/>
              <a:buNone/>
            </a:pPr>
            <a:r>
              <a:rPr lang="en-US" sz="1800" dirty="0" smtClean="0">
                <a:latin typeface="Courier New" pitchFamily="49" charset="0"/>
              </a:rPr>
              <a:t>{</a:t>
            </a:r>
          </a:p>
          <a:p>
            <a:pPr lvl="1" eaLnBrk="1" hangingPunct="1">
              <a:lnSpc>
                <a:spcPct val="90000"/>
              </a:lnSpc>
              <a:buFontTx/>
              <a:buNone/>
            </a:pPr>
            <a:r>
              <a:rPr lang="en-US" sz="1800" dirty="0" smtClean="0">
                <a:latin typeface="Courier New" pitchFamily="49" charset="0"/>
              </a:rPr>
              <a:t>     if (n &gt; 0)</a:t>
            </a:r>
          </a:p>
          <a:p>
            <a:pPr lvl="1" eaLnBrk="1" hangingPunct="1">
              <a:lnSpc>
                <a:spcPct val="90000"/>
              </a:lnSpc>
              <a:buFontTx/>
              <a:buNone/>
            </a:pPr>
            <a:r>
              <a:rPr lang="en-US" sz="1800" dirty="0" smtClean="0">
                <a:latin typeface="Courier New" pitchFamily="49" charset="0"/>
              </a:rPr>
              <a:t>    {</a:t>
            </a:r>
          </a:p>
          <a:p>
            <a:pPr lvl="1" eaLnBrk="1" hangingPunct="1">
              <a:lnSpc>
                <a:spcPct val="90000"/>
              </a:lnSpc>
              <a:buFontTx/>
              <a:buNone/>
            </a:pPr>
            <a:r>
              <a:rPr lang="en-US" sz="1800" dirty="0" smtClean="0">
                <a:latin typeface="Courier New" pitchFamily="49" charset="0"/>
              </a:rPr>
              <a:t>         </a:t>
            </a:r>
            <a:r>
              <a:rPr lang="en-US" sz="1800" dirty="0" err="1" smtClean="0">
                <a:latin typeface="Courier New" pitchFamily="49" charset="0"/>
              </a:rPr>
              <a:t>gc.strokeOval</a:t>
            </a:r>
            <a:r>
              <a:rPr lang="en-US" sz="1800" dirty="0" smtClean="0">
                <a:latin typeface="Courier New" pitchFamily="49" charset="0"/>
              </a:rPr>
              <a:t>(</a:t>
            </a:r>
            <a:r>
              <a:rPr lang="en-US" sz="1800" dirty="0" err="1" smtClean="0">
                <a:latin typeface="Courier New" pitchFamily="49" charset="0"/>
              </a:rPr>
              <a:t>topXY</a:t>
            </a:r>
            <a:r>
              <a:rPr lang="en-US" sz="1800" dirty="0" smtClean="0">
                <a:latin typeface="Courier New" pitchFamily="49" charset="0"/>
              </a:rPr>
              <a:t>, </a:t>
            </a:r>
            <a:r>
              <a:rPr lang="en-US" sz="1800" dirty="0" err="1" smtClean="0">
                <a:latin typeface="Courier New" pitchFamily="49" charset="0"/>
              </a:rPr>
              <a:t>topXY</a:t>
            </a:r>
            <a:r>
              <a:rPr lang="en-US" sz="1800" dirty="0" smtClean="0">
                <a:latin typeface="Courier New" pitchFamily="49" charset="0"/>
              </a:rPr>
              <a:t>, size, size);</a:t>
            </a:r>
          </a:p>
          <a:p>
            <a:pPr lvl="1" eaLnBrk="1" hangingPunct="1">
              <a:lnSpc>
                <a:spcPct val="90000"/>
              </a:lnSpc>
              <a:buFontTx/>
              <a:buNone/>
            </a:pPr>
            <a:r>
              <a:rPr lang="en-US" sz="1800" dirty="0" smtClean="0">
                <a:latin typeface="Courier New" pitchFamily="49" charset="0"/>
              </a:rPr>
              <a:t>         </a:t>
            </a:r>
            <a:r>
              <a:rPr lang="en-US" sz="1800" dirty="0" err="1" smtClean="0">
                <a:latin typeface="Courier New" pitchFamily="49" charset="0"/>
              </a:rPr>
              <a:t>drawCircles</a:t>
            </a:r>
            <a:r>
              <a:rPr lang="en-US" sz="1800" dirty="0" smtClean="0">
                <a:latin typeface="Courier New" pitchFamily="49" charset="0"/>
              </a:rPr>
              <a:t>(</a:t>
            </a:r>
            <a:r>
              <a:rPr lang="en-US" sz="1800" dirty="0" err="1" smtClean="0">
                <a:latin typeface="Courier New" pitchFamily="49" charset="0"/>
              </a:rPr>
              <a:t>gc</a:t>
            </a:r>
            <a:r>
              <a:rPr lang="en-US" sz="1800" dirty="0" smtClean="0">
                <a:latin typeface="Courier New" pitchFamily="49" charset="0"/>
              </a:rPr>
              <a:t>, n - 1, </a:t>
            </a:r>
            <a:r>
              <a:rPr lang="en-US" sz="1800" dirty="0" err="1" smtClean="0">
                <a:latin typeface="Courier New" pitchFamily="49" charset="0"/>
              </a:rPr>
              <a:t>topXY</a:t>
            </a:r>
            <a:r>
              <a:rPr lang="en-US" sz="1800" dirty="0" smtClean="0">
                <a:latin typeface="Courier New" pitchFamily="49" charset="0"/>
              </a:rPr>
              <a:t> + 15, size - 30);</a:t>
            </a:r>
          </a:p>
          <a:p>
            <a:pPr lvl="1" eaLnBrk="1" hangingPunct="1">
              <a:lnSpc>
                <a:spcPct val="90000"/>
              </a:lnSpc>
              <a:buFontTx/>
              <a:buNone/>
            </a:pPr>
            <a:r>
              <a:rPr lang="en-US" sz="1800" dirty="0" smtClean="0">
                <a:latin typeface="Courier New" pitchFamily="49" charset="0"/>
              </a:rPr>
              <a:t>    }</a:t>
            </a:r>
          </a:p>
          <a:p>
            <a:pPr lvl="1" eaLnBrk="1" hangingPunct="1">
              <a:lnSpc>
                <a:spcPct val="90000"/>
              </a:lnSpc>
              <a:buFontTx/>
              <a:buNone/>
            </a:pPr>
            <a:r>
              <a:rPr lang="en-US" sz="1800" dirty="0" smtClean="0">
                <a:latin typeface="Courier New" pitchFamily="49" charset="0"/>
              </a:rPr>
              <a:t> }</a:t>
            </a:r>
          </a:p>
        </p:txBody>
      </p:sp>
      <p:sp>
        <p:nvSpPr>
          <p:cNvPr id="18436" name="Rectangle 3"/>
          <p:cNvSpPr>
            <a:spLocks noGrp="1" noChangeArrowheads="1"/>
          </p:cNvSpPr>
          <p:nvPr>
            <p:ph type="title" idx="4294967295"/>
          </p:nvPr>
        </p:nvSpPr>
        <p:spPr>
          <a:xfrm>
            <a:off x="304800" y="-76200"/>
            <a:ext cx="8077200" cy="1143000"/>
          </a:xfrm>
          <a:noFill/>
        </p:spPr>
        <p:txBody>
          <a:bodyPr/>
          <a:lstStyle/>
          <a:p>
            <a:pPr eaLnBrk="1" hangingPunct="1"/>
            <a:r>
              <a:rPr lang="en-US" dirty="0" smtClean="0"/>
              <a:t>Drawing Concentric Circles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66120" y="3505200"/>
            <a:ext cx="2749280" cy="32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1" name="Group 10"/>
          <p:cNvGrpSpPr/>
          <p:nvPr/>
        </p:nvGrpSpPr>
        <p:grpSpPr>
          <a:xfrm>
            <a:off x="76200" y="3505200"/>
            <a:ext cx="2771775" cy="3219450"/>
            <a:chOff x="1219200" y="3505200"/>
            <a:chExt cx="2771775" cy="3219450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219200" y="3505200"/>
              <a:ext cx="2771775" cy="32194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" name="Rectangle 6"/>
            <p:cNvSpPr/>
            <p:nvPr/>
          </p:nvSpPr>
          <p:spPr bwMode="auto">
            <a:xfrm>
              <a:off x="1295400" y="3886200"/>
              <a:ext cx="2590800" cy="2590800"/>
            </a:xfrm>
            <a:prstGeom prst="rect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905000" y="4343400"/>
              <a:ext cx="77457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(0,0)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10" name="Straight Arrow Connector 9"/>
            <p:cNvCxnSpPr/>
            <p:nvPr/>
          </p:nvCxnSpPr>
          <p:spPr bwMode="auto">
            <a:xfrm flipH="1" flipV="1">
              <a:off x="1295400" y="3886200"/>
              <a:ext cx="762000" cy="53340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grpSp>
        <p:nvGrpSpPr>
          <p:cNvPr id="17" name="Group 16"/>
          <p:cNvGrpSpPr/>
          <p:nvPr/>
        </p:nvGrpSpPr>
        <p:grpSpPr>
          <a:xfrm>
            <a:off x="3048000" y="3505200"/>
            <a:ext cx="2771775" cy="3219450"/>
            <a:chOff x="3048000" y="3505200"/>
            <a:chExt cx="2771775" cy="3219450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3048000" y="3505200"/>
              <a:ext cx="2771775" cy="32194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3" name="Rectangle 12"/>
            <p:cNvSpPr/>
            <p:nvPr/>
          </p:nvSpPr>
          <p:spPr bwMode="auto">
            <a:xfrm>
              <a:off x="3276600" y="4038600"/>
              <a:ext cx="2286000" cy="2362200"/>
            </a:xfrm>
            <a:prstGeom prst="rect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733800" y="4648200"/>
              <a:ext cx="10823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(15,15)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16" name="Straight Arrow Connector 15"/>
            <p:cNvCxnSpPr/>
            <p:nvPr/>
          </p:nvCxnSpPr>
          <p:spPr bwMode="auto">
            <a:xfrm flipH="1" flipV="1">
              <a:off x="3276600" y="4038600"/>
              <a:ext cx="838200" cy="60960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81492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7772400" cy="1143000"/>
          </a:xfrm>
        </p:spPr>
        <p:txBody>
          <a:bodyPr/>
          <a:lstStyle/>
          <a:p>
            <a:pPr algn="l"/>
            <a:r>
              <a:rPr lang="en-US" sz="2400" b="1" smtClean="0">
                <a:latin typeface="Lucida Sans" pitchFamily="34" charset="0"/>
              </a:rPr>
              <a:t>Recursive Definitions</a:t>
            </a:r>
          </a:p>
        </p:txBody>
      </p:sp>
      <p:sp>
        <p:nvSpPr>
          <p:cNvPr id="194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066800"/>
            <a:ext cx="7772400" cy="4495800"/>
          </a:xfrm>
        </p:spPr>
        <p:txBody>
          <a:bodyPr/>
          <a:lstStyle/>
          <a:p>
            <a:r>
              <a:rPr lang="en-US" dirty="0" smtClean="0"/>
              <a:t>Recursion</a:t>
            </a:r>
          </a:p>
          <a:p>
            <a:pPr lvl="1"/>
            <a:r>
              <a:rPr lang="en-US" dirty="0" smtClean="0"/>
              <a:t>Process of solving a problem by </a:t>
            </a:r>
            <a:r>
              <a:rPr lang="en-US" dirty="0" smtClean="0">
                <a:solidFill>
                  <a:srgbClr val="FF0000"/>
                </a:solidFill>
              </a:rPr>
              <a:t>reducing</a:t>
            </a:r>
            <a:r>
              <a:rPr lang="en-US" dirty="0" smtClean="0"/>
              <a:t> it to smaller </a:t>
            </a:r>
            <a:r>
              <a:rPr lang="en-US" dirty="0" smtClean="0">
                <a:solidFill>
                  <a:srgbClr val="FF0000"/>
                </a:solidFill>
              </a:rPr>
              <a:t>versions</a:t>
            </a:r>
            <a:r>
              <a:rPr lang="en-US" dirty="0" smtClean="0"/>
              <a:t> of itself</a:t>
            </a:r>
          </a:p>
          <a:p>
            <a:r>
              <a:rPr lang="en-US" dirty="0" smtClean="0"/>
              <a:t>Recursive definition</a:t>
            </a:r>
          </a:p>
          <a:p>
            <a:pPr lvl="1"/>
            <a:r>
              <a:rPr lang="en-US" dirty="0" smtClean="0"/>
              <a:t>Definition in which a problem is expressed in terms of a smaller version of itself</a:t>
            </a:r>
          </a:p>
          <a:p>
            <a:pPr lvl="1"/>
            <a:r>
              <a:rPr lang="en-US" dirty="0" smtClean="0"/>
              <a:t>Has one or more </a:t>
            </a:r>
            <a:r>
              <a:rPr lang="en-US" dirty="0" smtClean="0">
                <a:solidFill>
                  <a:srgbClr val="FF0000"/>
                </a:solidFill>
              </a:rPr>
              <a:t>base cases</a:t>
            </a:r>
          </a:p>
        </p:txBody>
      </p:sp>
    </p:spTree>
    <p:extLst>
      <p:ext uri="{BB962C8B-B14F-4D97-AF65-F5344CB8AC3E}">
        <p14:creationId xmlns:p14="http://schemas.microsoft.com/office/powerpoint/2010/main" val="1379453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smtClean="0"/>
              <a:t>The Fibonacci Series</a:t>
            </a:r>
          </a:p>
        </p:txBody>
      </p:sp>
      <p:sp>
        <p:nvSpPr>
          <p:cNvPr id="19460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04800" y="1447800"/>
            <a:ext cx="7772400" cy="47244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 smtClean="0"/>
              <a:t>Some mathematical problems are designed to be solved recursively.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smtClean="0"/>
              <a:t>One well known example is the calculation of </a:t>
            </a:r>
            <a:r>
              <a:rPr lang="en-US" sz="2800" i="1" smtClean="0"/>
              <a:t>Fibonacci numbers.</a:t>
            </a:r>
            <a:r>
              <a:rPr lang="en-US" sz="2800" smtClean="0"/>
              <a:t>: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smtClean="0"/>
              <a:t>0, 1, 1, 2, 3, 5, 8, 13, 21, 34, 55, 89, 144, 233,… 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smtClean="0"/>
              <a:t>After the second number, each number in the series is the sum of the two previous numbers.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smtClean="0"/>
              <a:t>The Fibonacci series can be defined as: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i="1" smtClean="0"/>
              <a:t>F0 </a:t>
            </a:r>
            <a:r>
              <a:rPr lang="en-US" sz="2000" smtClean="0"/>
              <a:t>= 0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i="1" smtClean="0"/>
              <a:t>F1 </a:t>
            </a:r>
            <a:r>
              <a:rPr lang="en-US" sz="2000" smtClean="0"/>
              <a:t>= 1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i="1" smtClean="0"/>
              <a:t>FN = FN</a:t>
            </a:r>
            <a:r>
              <a:rPr lang="en-US" sz="2000" smtClean="0"/>
              <a:t>–1 </a:t>
            </a:r>
            <a:r>
              <a:rPr lang="en-US" sz="2000" i="1" smtClean="0"/>
              <a:t>+ FN</a:t>
            </a:r>
            <a:r>
              <a:rPr lang="en-US" sz="2000" smtClean="0"/>
              <a:t>–2 </a:t>
            </a:r>
            <a:r>
              <a:rPr lang="en-US" sz="2000" i="1" smtClean="0"/>
              <a:t>for N </a:t>
            </a:r>
            <a:r>
              <a:rPr lang="en-US" sz="2000" smtClean="0"/>
              <a:t> ≥ </a:t>
            </a:r>
            <a:r>
              <a:rPr lang="en-US" sz="2000" i="1" smtClean="0"/>
              <a:t>2.</a:t>
            </a:r>
          </a:p>
        </p:txBody>
      </p:sp>
    </p:spTree>
    <p:extLst>
      <p:ext uri="{BB962C8B-B14F-4D97-AF65-F5344CB8AC3E}">
        <p14:creationId xmlns:p14="http://schemas.microsoft.com/office/powerpoint/2010/main" val="3569921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04800" y="152400"/>
            <a:ext cx="8382000" cy="1143000"/>
          </a:xfrm>
        </p:spPr>
        <p:txBody>
          <a:bodyPr/>
          <a:lstStyle/>
          <a:p>
            <a:pPr eaLnBrk="1" hangingPunct="1"/>
            <a:r>
              <a:rPr lang="en-US" dirty="0" smtClean="0"/>
              <a:t>The Fibonacci Series</a:t>
            </a:r>
          </a:p>
        </p:txBody>
      </p:sp>
      <p:sp>
        <p:nvSpPr>
          <p:cNvPr id="20484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04800" y="1447800"/>
            <a:ext cx="8382000" cy="4724400"/>
          </a:xfrm>
        </p:spPr>
        <p:txBody>
          <a:bodyPr/>
          <a:lstStyle/>
          <a:p>
            <a:pPr lvl="1" eaLnBrk="1" hangingPunct="1">
              <a:lnSpc>
                <a:spcPct val="90000"/>
              </a:lnSpc>
              <a:buFontTx/>
              <a:buNone/>
            </a:pPr>
            <a:r>
              <a:rPr lang="en-US" sz="2000" b="1" dirty="0" smtClean="0">
                <a:latin typeface="Courier New" pitchFamily="49" charset="0"/>
              </a:rPr>
              <a:t>public static </a:t>
            </a:r>
            <a:r>
              <a:rPr lang="en-US" sz="2000" b="1" dirty="0" err="1" smtClean="0">
                <a:latin typeface="Courier New" pitchFamily="49" charset="0"/>
              </a:rPr>
              <a:t>int</a:t>
            </a:r>
            <a:r>
              <a:rPr lang="en-US" sz="2000" b="1" dirty="0" smtClean="0">
                <a:latin typeface="Courier New" pitchFamily="49" charset="0"/>
              </a:rPr>
              <a:t> fib(</a:t>
            </a:r>
            <a:r>
              <a:rPr lang="en-US" sz="2000" b="1" dirty="0" err="1" smtClean="0">
                <a:latin typeface="Courier New" pitchFamily="49" charset="0"/>
              </a:rPr>
              <a:t>int</a:t>
            </a:r>
            <a:r>
              <a:rPr lang="en-US" sz="2000" b="1" dirty="0" smtClean="0">
                <a:latin typeface="Courier New" pitchFamily="49" charset="0"/>
              </a:rPr>
              <a:t> n)</a:t>
            </a:r>
          </a:p>
          <a:p>
            <a:pPr lvl="1" eaLnBrk="1" hangingPunct="1">
              <a:lnSpc>
                <a:spcPct val="90000"/>
              </a:lnSpc>
              <a:buFontTx/>
              <a:buNone/>
            </a:pPr>
            <a:r>
              <a:rPr lang="en-US" sz="2000" b="1" dirty="0" smtClean="0">
                <a:latin typeface="Courier New" pitchFamily="49" charset="0"/>
              </a:rPr>
              <a:t>{</a:t>
            </a:r>
          </a:p>
          <a:p>
            <a:pPr lvl="1" eaLnBrk="1" hangingPunct="1">
              <a:lnSpc>
                <a:spcPct val="90000"/>
              </a:lnSpc>
              <a:buFontTx/>
              <a:buNone/>
            </a:pPr>
            <a:r>
              <a:rPr lang="en-US" sz="2000" b="1" dirty="0" smtClean="0">
                <a:latin typeface="Courier New" pitchFamily="49" charset="0"/>
              </a:rPr>
              <a:t>  if </a:t>
            </a:r>
            <a:r>
              <a:rPr lang="en-US" sz="2000" b="1" dirty="0" smtClean="0">
                <a:solidFill>
                  <a:srgbClr val="FF0000"/>
                </a:solidFill>
                <a:latin typeface="Courier New" pitchFamily="49" charset="0"/>
              </a:rPr>
              <a:t>(n == 0)</a:t>
            </a:r>
          </a:p>
          <a:p>
            <a:pPr lvl="1" eaLnBrk="1" hangingPunct="1">
              <a:lnSpc>
                <a:spcPct val="90000"/>
              </a:lnSpc>
              <a:buFontTx/>
              <a:buNone/>
            </a:pPr>
            <a:r>
              <a:rPr lang="en-US" sz="2000" b="1" dirty="0" smtClean="0">
                <a:latin typeface="Courier New" pitchFamily="49" charset="0"/>
              </a:rPr>
              <a:t>    return 0;</a:t>
            </a:r>
          </a:p>
          <a:p>
            <a:pPr lvl="1" eaLnBrk="1" hangingPunct="1">
              <a:lnSpc>
                <a:spcPct val="90000"/>
              </a:lnSpc>
              <a:buFontTx/>
              <a:buNone/>
            </a:pPr>
            <a:r>
              <a:rPr lang="en-US" sz="2000" b="1" dirty="0" smtClean="0">
                <a:latin typeface="Courier New" pitchFamily="49" charset="0"/>
              </a:rPr>
              <a:t>  else if </a:t>
            </a:r>
            <a:r>
              <a:rPr lang="en-US" sz="2000" b="1" dirty="0" smtClean="0">
                <a:solidFill>
                  <a:srgbClr val="FF0000"/>
                </a:solidFill>
                <a:latin typeface="Courier New" pitchFamily="49" charset="0"/>
              </a:rPr>
              <a:t>(n == 1)</a:t>
            </a:r>
          </a:p>
          <a:p>
            <a:pPr lvl="1" eaLnBrk="1" hangingPunct="1">
              <a:lnSpc>
                <a:spcPct val="90000"/>
              </a:lnSpc>
              <a:buFontTx/>
              <a:buNone/>
            </a:pPr>
            <a:r>
              <a:rPr lang="en-US" sz="2000" b="1" dirty="0" smtClean="0">
                <a:latin typeface="Courier New" pitchFamily="49" charset="0"/>
              </a:rPr>
              <a:t>      return 1;</a:t>
            </a:r>
          </a:p>
          <a:p>
            <a:pPr lvl="1" eaLnBrk="1" hangingPunct="1">
              <a:lnSpc>
                <a:spcPct val="90000"/>
              </a:lnSpc>
              <a:buFontTx/>
              <a:buNone/>
            </a:pPr>
            <a:r>
              <a:rPr lang="en-US" sz="2000" b="1" dirty="0" smtClean="0">
                <a:latin typeface="Courier New" pitchFamily="49" charset="0"/>
              </a:rPr>
              <a:t>  else</a:t>
            </a:r>
          </a:p>
          <a:p>
            <a:pPr lvl="1" eaLnBrk="1" hangingPunct="1">
              <a:lnSpc>
                <a:spcPct val="90000"/>
              </a:lnSpc>
              <a:buFontTx/>
              <a:buNone/>
            </a:pPr>
            <a:r>
              <a:rPr lang="en-US" sz="2000" b="1" dirty="0" smtClean="0">
                <a:latin typeface="Courier New" pitchFamily="49" charset="0"/>
              </a:rPr>
              <a:t>      return fib(n - 1) + fib(n - 2);</a:t>
            </a:r>
          </a:p>
          <a:p>
            <a:pPr lvl="1" eaLnBrk="1" hangingPunct="1">
              <a:lnSpc>
                <a:spcPct val="90000"/>
              </a:lnSpc>
              <a:buFontTx/>
              <a:buNone/>
            </a:pPr>
            <a:r>
              <a:rPr lang="en-US" sz="2000" b="1" dirty="0" smtClean="0">
                <a:latin typeface="Courier New" pitchFamily="49" charset="0"/>
              </a:rPr>
              <a:t>}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dirty="0" smtClean="0"/>
              <a:t>This method has </a:t>
            </a:r>
            <a:r>
              <a:rPr lang="en-US" sz="2800" dirty="0" smtClean="0">
                <a:solidFill>
                  <a:srgbClr val="FF0000"/>
                </a:solidFill>
              </a:rPr>
              <a:t>two base cases</a:t>
            </a:r>
            <a:r>
              <a:rPr lang="en-US" sz="2800" dirty="0" smtClean="0"/>
              <a:t>: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 smtClean="0"/>
              <a:t>when n is equal to 0, and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 smtClean="0"/>
              <a:t>when n is equal to 1.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dirty="0" smtClean="0"/>
              <a:t>Example: </a:t>
            </a:r>
            <a:r>
              <a:rPr lang="en-US" sz="2800" dirty="0" smtClean="0">
                <a:hlinkClick r:id="rId3" action="ppaction://hlinkfile"/>
              </a:rPr>
              <a:t>FibNumbers.java</a:t>
            </a:r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4134533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304800" y="1447800"/>
            <a:ext cx="8294688" cy="45720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mtClean="0"/>
              <a:t>The definition of the </a:t>
            </a:r>
            <a:r>
              <a:rPr lang="en-US" smtClean="0">
                <a:latin typeface="Courier New" pitchFamily="49" charset="0"/>
              </a:rPr>
              <a:t>gcd</a:t>
            </a:r>
            <a:r>
              <a:rPr lang="en-US" smtClean="0"/>
              <a:t> method:</a:t>
            </a:r>
            <a:br>
              <a:rPr lang="en-US" smtClean="0"/>
            </a:br>
            <a:endParaRPr lang="en-US" smtClean="0"/>
          </a:p>
          <a:p>
            <a:pPr lvl="1" eaLnBrk="1" hangingPunct="1">
              <a:lnSpc>
                <a:spcPct val="90000"/>
              </a:lnSpc>
              <a:buFontTx/>
              <a:buNone/>
            </a:pPr>
            <a:r>
              <a:rPr lang="en-US" sz="2400" smtClean="0">
                <a:latin typeface="Courier New" pitchFamily="49" charset="0"/>
              </a:rPr>
              <a:t>public static int gcd(int x, int y)</a:t>
            </a:r>
          </a:p>
          <a:p>
            <a:pPr lvl="1" eaLnBrk="1" hangingPunct="1">
              <a:lnSpc>
                <a:spcPct val="90000"/>
              </a:lnSpc>
              <a:buFontTx/>
              <a:buNone/>
            </a:pPr>
            <a:r>
              <a:rPr lang="en-US" sz="2400" smtClean="0">
                <a:latin typeface="Courier New" pitchFamily="49" charset="0"/>
              </a:rPr>
              <a:t>{</a:t>
            </a:r>
          </a:p>
          <a:p>
            <a:pPr lvl="1" eaLnBrk="1" hangingPunct="1">
              <a:lnSpc>
                <a:spcPct val="90000"/>
              </a:lnSpc>
              <a:buFontTx/>
              <a:buNone/>
            </a:pPr>
            <a:r>
              <a:rPr lang="en-US" sz="2400" smtClean="0">
                <a:latin typeface="Courier New" pitchFamily="49" charset="0"/>
              </a:rPr>
              <a:t>     if (x % y == 0)</a:t>
            </a:r>
          </a:p>
          <a:p>
            <a:pPr lvl="1" eaLnBrk="1" hangingPunct="1">
              <a:lnSpc>
                <a:spcPct val="90000"/>
              </a:lnSpc>
              <a:buFontTx/>
              <a:buNone/>
            </a:pPr>
            <a:r>
              <a:rPr lang="en-US" sz="2400" smtClean="0">
                <a:latin typeface="Courier New" pitchFamily="49" charset="0"/>
              </a:rPr>
              <a:t>        return y;</a:t>
            </a:r>
          </a:p>
          <a:p>
            <a:pPr lvl="1" eaLnBrk="1" hangingPunct="1">
              <a:lnSpc>
                <a:spcPct val="90000"/>
              </a:lnSpc>
              <a:buFontTx/>
              <a:buNone/>
            </a:pPr>
            <a:r>
              <a:rPr lang="en-US" sz="2400" smtClean="0">
                <a:latin typeface="Courier New" pitchFamily="49" charset="0"/>
              </a:rPr>
              <a:t>     else</a:t>
            </a:r>
          </a:p>
          <a:p>
            <a:pPr lvl="1" eaLnBrk="1" hangingPunct="1">
              <a:lnSpc>
                <a:spcPct val="90000"/>
              </a:lnSpc>
              <a:buFontTx/>
              <a:buNone/>
            </a:pPr>
            <a:r>
              <a:rPr lang="en-US" sz="2400" smtClean="0">
                <a:latin typeface="Courier New" pitchFamily="49" charset="0"/>
              </a:rPr>
              <a:t>        return gcd(y, x % y);</a:t>
            </a:r>
          </a:p>
          <a:p>
            <a:pPr lvl="1" eaLnBrk="1" hangingPunct="1">
              <a:lnSpc>
                <a:spcPct val="90000"/>
              </a:lnSpc>
              <a:buFontTx/>
              <a:buNone/>
            </a:pPr>
            <a:r>
              <a:rPr lang="en-US" sz="2400" smtClean="0">
                <a:latin typeface="Courier New" pitchFamily="49" charset="0"/>
              </a:rPr>
              <a:t> }</a:t>
            </a:r>
          </a:p>
          <a:p>
            <a:pPr eaLnBrk="1" hangingPunct="1">
              <a:lnSpc>
                <a:spcPct val="90000"/>
              </a:lnSpc>
            </a:pPr>
            <a:r>
              <a:rPr lang="en-US" smtClean="0"/>
              <a:t>Example: </a:t>
            </a:r>
            <a:r>
              <a:rPr lang="en-US" smtClean="0">
                <a:hlinkClick r:id="rId3" action="ppaction://hlinkfile"/>
              </a:rPr>
              <a:t>GCDdemo.java</a:t>
            </a:r>
            <a:endParaRPr lang="en-US" smtClean="0"/>
          </a:p>
        </p:txBody>
      </p:sp>
      <p:sp>
        <p:nvSpPr>
          <p:cNvPr id="21508" name="Rectangle 3"/>
          <p:cNvSpPr>
            <a:spLocks noGrp="1" noChangeArrowheads="1"/>
          </p:cNvSpPr>
          <p:nvPr>
            <p:ph type="title" idx="4294967295"/>
          </p:nvPr>
        </p:nvSpPr>
        <p:spPr>
          <a:xfrm>
            <a:off x="381000" y="152400"/>
            <a:ext cx="8077200" cy="1143000"/>
          </a:xfrm>
          <a:noFill/>
        </p:spPr>
        <p:txBody>
          <a:bodyPr/>
          <a:lstStyle/>
          <a:p>
            <a:pPr eaLnBrk="1" hangingPunct="1"/>
            <a:r>
              <a:rPr lang="en-US" smtClean="0"/>
              <a:t>Greatest Common Divisor (GCD)</a:t>
            </a:r>
          </a:p>
        </p:txBody>
      </p:sp>
    </p:spTree>
    <p:extLst>
      <p:ext uri="{BB962C8B-B14F-4D97-AF65-F5344CB8AC3E}">
        <p14:creationId xmlns:p14="http://schemas.microsoft.com/office/powerpoint/2010/main" val="3039657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9313" y="0"/>
            <a:ext cx="4738688" cy="6799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8756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smtClean="0"/>
              <a:t>Recursive Binary Search</a:t>
            </a:r>
          </a:p>
        </p:txBody>
      </p:sp>
      <p:sp>
        <p:nvSpPr>
          <p:cNvPr id="22532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533400" y="1371600"/>
            <a:ext cx="8229600" cy="4724400"/>
          </a:xfrm>
        </p:spPr>
        <p:txBody>
          <a:bodyPr/>
          <a:lstStyle/>
          <a:p>
            <a:pPr eaLnBrk="1" hangingPunct="1"/>
            <a:r>
              <a:rPr lang="en-US" sz="2800" dirty="0" smtClean="0"/>
              <a:t>The binary search algorithm can be implemented recursively.</a:t>
            </a:r>
          </a:p>
          <a:p>
            <a:pPr eaLnBrk="1" hangingPunct="1"/>
            <a:r>
              <a:rPr lang="en-US" sz="2800" dirty="0" smtClean="0"/>
              <a:t>The procedure can be expressed as:</a:t>
            </a:r>
          </a:p>
          <a:p>
            <a:pPr lvl="1" eaLnBrk="1" hangingPunct="1">
              <a:buFontTx/>
              <a:buNone/>
            </a:pPr>
            <a:r>
              <a:rPr lang="en-US" sz="1800" b="1" dirty="0" smtClean="0">
                <a:latin typeface="Courier New" pitchFamily="49" charset="0"/>
              </a:rPr>
              <a:t>If </a:t>
            </a:r>
            <a:r>
              <a:rPr lang="en-US" sz="1800" b="1" dirty="0" smtClean="0">
                <a:solidFill>
                  <a:srgbClr val="FF0000"/>
                </a:solidFill>
                <a:latin typeface="Courier New" pitchFamily="49" charset="0"/>
              </a:rPr>
              <a:t>array[middle]</a:t>
            </a:r>
            <a:r>
              <a:rPr lang="en-US" sz="1800" b="1" dirty="0" smtClean="0">
                <a:latin typeface="Courier New" pitchFamily="49" charset="0"/>
              </a:rPr>
              <a:t> </a:t>
            </a:r>
            <a:r>
              <a:rPr lang="en-US" sz="1800" b="1" dirty="0" smtClean="0">
                <a:solidFill>
                  <a:srgbClr val="0070C0"/>
                </a:solidFill>
                <a:latin typeface="Courier New" pitchFamily="49" charset="0"/>
              </a:rPr>
              <a:t>equals</a:t>
            </a:r>
            <a:r>
              <a:rPr lang="en-US" sz="1800" b="1" dirty="0" smtClean="0">
                <a:latin typeface="Courier New" pitchFamily="49" charset="0"/>
              </a:rPr>
              <a:t> the search value, then the value is found.</a:t>
            </a:r>
          </a:p>
          <a:p>
            <a:pPr lvl="1" eaLnBrk="1" hangingPunct="1">
              <a:buFontTx/>
              <a:buNone/>
            </a:pPr>
            <a:r>
              <a:rPr lang="en-US" sz="1800" b="1" dirty="0" smtClean="0">
                <a:latin typeface="Courier New" pitchFamily="49" charset="0"/>
              </a:rPr>
              <a:t>Else </a:t>
            </a:r>
          </a:p>
          <a:p>
            <a:pPr lvl="1" eaLnBrk="1" hangingPunct="1">
              <a:buFontTx/>
              <a:buNone/>
            </a:pPr>
            <a:r>
              <a:rPr lang="en-US" sz="1800" b="1" dirty="0" smtClean="0">
                <a:latin typeface="Courier New" pitchFamily="49" charset="0"/>
              </a:rPr>
              <a:t>  if </a:t>
            </a:r>
            <a:r>
              <a:rPr lang="en-US" sz="1800" b="1" dirty="0" smtClean="0">
                <a:solidFill>
                  <a:srgbClr val="FF0000"/>
                </a:solidFill>
                <a:latin typeface="Courier New" pitchFamily="49" charset="0"/>
              </a:rPr>
              <a:t>array[middle] </a:t>
            </a:r>
            <a:r>
              <a:rPr lang="en-US" sz="1800" b="1" dirty="0" smtClean="0">
                <a:solidFill>
                  <a:srgbClr val="0070C0"/>
                </a:solidFill>
                <a:latin typeface="Courier New" pitchFamily="49" charset="0"/>
              </a:rPr>
              <a:t>is less than </a:t>
            </a:r>
            <a:r>
              <a:rPr lang="en-US" sz="1800" b="1" dirty="0" smtClean="0">
                <a:latin typeface="Courier New" pitchFamily="49" charset="0"/>
              </a:rPr>
              <a:t>the search value, 	do a binary search on the upper half of the array.</a:t>
            </a:r>
          </a:p>
          <a:p>
            <a:pPr lvl="1" eaLnBrk="1" hangingPunct="1">
              <a:buFontTx/>
              <a:buNone/>
            </a:pPr>
            <a:r>
              <a:rPr lang="en-US" sz="1800" b="1" dirty="0" smtClean="0">
                <a:latin typeface="Courier New" pitchFamily="49" charset="0"/>
              </a:rPr>
              <a:t>Else </a:t>
            </a:r>
          </a:p>
          <a:p>
            <a:pPr lvl="1" eaLnBrk="1" hangingPunct="1">
              <a:buFontTx/>
              <a:buNone/>
            </a:pPr>
            <a:r>
              <a:rPr lang="en-US" sz="1800" b="1" dirty="0" smtClean="0">
                <a:latin typeface="Courier New" pitchFamily="49" charset="0"/>
              </a:rPr>
              <a:t>  if </a:t>
            </a:r>
            <a:r>
              <a:rPr lang="en-US" sz="1800" b="1" dirty="0" smtClean="0">
                <a:solidFill>
                  <a:srgbClr val="FF0000"/>
                </a:solidFill>
                <a:latin typeface="Courier New" pitchFamily="49" charset="0"/>
              </a:rPr>
              <a:t>array[middle]</a:t>
            </a:r>
            <a:r>
              <a:rPr lang="en-US" sz="1800" b="1" dirty="0" smtClean="0">
                <a:latin typeface="Courier New" pitchFamily="49" charset="0"/>
              </a:rPr>
              <a:t> </a:t>
            </a:r>
            <a:r>
              <a:rPr lang="en-US" sz="1800" b="1" dirty="0" smtClean="0">
                <a:solidFill>
                  <a:srgbClr val="0070C0"/>
                </a:solidFill>
                <a:latin typeface="Courier New" pitchFamily="49" charset="0"/>
              </a:rPr>
              <a:t>is greater than </a:t>
            </a:r>
            <a:r>
              <a:rPr lang="en-US" sz="1800" b="1" dirty="0" smtClean="0">
                <a:latin typeface="Courier New" pitchFamily="49" charset="0"/>
              </a:rPr>
              <a:t>the search value, perform a binary search on the lower half of the array.</a:t>
            </a:r>
          </a:p>
          <a:p>
            <a:pPr eaLnBrk="1" hangingPunct="1"/>
            <a:r>
              <a:rPr lang="en-US" sz="2800" dirty="0" smtClean="0"/>
              <a:t>Example: </a:t>
            </a:r>
            <a:r>
              <a:rPr lang="en-US" sz="2800" dirty="0" smtClean="0">
                <a:hlinkClick r:id="rId3" action="ppaction://hlinkfile"/>
              </a:rPr>
              <a:t>RecursiveBinarySearch.java</a:t>
            </a:r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905048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152400"/>
            <a:ext cx="6400800" cy="5398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" name="Group 3"/>
          <p:cNvGrpSpPr>
            <a:grpSpLocks/>
          </p:cNvGrpSpPr>
          <p:nvPr/>
        </p:nvGrpSpPr>
        <p:grpSpPr bwMode="auto">
          <a:xfrm>
            <a:off x="228600" y="5235576"/>
            <a:ext cx="5903928" cy="914401"/>
            <a:chOff x="432" y="3408"/>
            <a:chExt cx="3719" cy="576"/>
          </a:xfrm>
        </p:grpSpPr>
        <p:pic>
          <p:nvPicPr>
            <p:cNvPr id="4" name="Picture 4" descr="MCj04039650000[1]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32" y="3408"/>
              <a:ext cx="574" cy="5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" name="Text Box 5"/>
            <p:cNvSpPr txBox="1">
              <a:spLocks noChangeArrowheads="1"/>
            </p:cNvSpPr>
            <p:nvPr/>
          </p:nvSpPr>
          <p:spPr bwMode="auto">
            <a:xfrm>
              <a:off x="1104" y="3530"/>
              <a:ext cx="3047" cy="2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 dirty="0" smtClean="0">
                  <a:latin typeface="Times New Roman" pitchFamily="18" charset="0"/>
                </a:rPr>
                <a:t>What is the base case, recursive case?</a:t>
              </a:r>
              <a:endParaRPr lang="en-US" sz="2400" dirty="0">
                <a:latin typeface="Times New Roman" pitchFamily="18" charset="0"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410200" y="2895600"/>
            <a:ext cx="2454578" cy="2133600"/>
            <a:chOff x="5410200" y="2895600"/>
            <a:chExt cx="2454578" cy="2133600"/>
          </a:xfrm>
        </p:grpSpPr>
        <p:sp>
          <p:nvSpPr>
            <p:cNvPr id="10" name="TextBox 9"/>
            <p:cNvSpPr txBox="1"/>
            <p:nvPr/>
          </p:nvSpPr>
          <p:spPr>
            <a:xfrm>
              <a:off x="6553200" y="2895600"/>
              <a:ext cx="1311578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recursive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14" name="Straight Arrow Connector 13"/>
            <p:cNvCxnSpPr/>
            <p:nvPr/>
          </p:nvCxnSpPr>
          <p:spPr bwMode="auto">
            <a:xfrm flipH="1">
              <a:off x="5410200" y="3200400"/>
              <a:ext cx="1066800" cy="83820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16" name="Straight Arrow Connector 15"/>
            <p:cNvCxnSpPr/>
            <p:nvPr/>
          </p:nvCxnSpPr>
          <p:spPr bwMode="auto">
            <a:xfrm flipH="1">
              <a:off x="5638800" y="3276600"/>
              <a:ext cx="990600" cy="175260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grpSp>
        <p:nvGrpSpPr>
          <p:cNvPr id="20" name="Group 19"/>
          <p:cNvGrpSpPr/>
          <p:nvPr/>
        </p:nvGrpSpPr>
        <p:grpSpPr>
          <a:xfrm>
            <a:off x="2895600" y="1447800"/>
            <a:ext cx="4465090" cy="2286000"/>
            <a:chOff x="2895600" y="1447800"/>
            <a:chExt cx="4465090" cy="2286000"/>
          </a:xfrm>
        </p:grpSpPr>
        <p:grpSp>
          <p:nvGrpSpPr>
            <p:cNvPr id="9" name="Group 8"/>
            <p:cNvGrpSpPr/>
            <p:nvPr/>
          </p:nvGrpSpPr>
          <p:grpSpPr>
            <a:xfrm>
              <a:off x="2895600" y="1447800"/>
              <a:ext cx="4465090" cy="461665"/>
              <a:chOff x="2895600" y="1447800"/>
              <a:chExt cx="4465090" cy="461665"/>
            </a:xfrm>
          </p:grpSpPr>
          <p:sp>
            <p:nvSpPr>
              <p:cNvPr id="6" name="TextBox 5"/>
              <p:cNvSpPr txBox="1"/>
              <p:nvPr/>
            </p:nvSpPr>
            <p:spPr>
              <a:xfrm>
                <a:off x="6629400" y="1447800"/>
                <a:ext cx="731290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base</a:t>
                </a:r>
                <a:endParaRPr lang="en-US" dirty="0">
                  <a:solidFill>
                    <a:srgbClr val="FF0000"/>
                  </a:solidFill>
                </a:endParaRPr>
              </a:p>
            </p:txBody>
          </p:sp>
          <p:cxnSp>
            <p:nvCxnSpPr>
              <p:cNvPr id="8" name="Straight Arrow Connector 7"/>
              <p:cNvCxnSpPr>
                <a:stCxn id="6" idx="1"/>
              </p:cNvCxnSpPr>
              <p:nvPr/>
            </p:nvCxnSpPr>
            <p:spPr bwMode="auto">
              <a:xfrm flipH="1">
                <a:off x="2895600" y="1678633"/>
                <a:ext cx="3733800" cy="226367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arrow"/>
              </a:ln>
              <a:effectLst/>
            </p:spPr>
          </p:cxnSp>
        </p:grpSp>
        <p:cxnSp>
          <p:nvCxnSpPr>
            <p:cNvPr id="19" name="Straight Arrow Connector 18"/>
            <p:cNvCxnSpPr>
              <a:stCxn id="6" idx="1"/>
            </p:cNvCxnSpPr>
            <p:nvPr/>
          </p:nvCxnSpPr>
          <p:spPr bwMode="auto">
            <a:xfrm flipH="1">
              <a:off x="2971800" y="1678633"/>
              <a:ext cx="3657600" cy="2055167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3801415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smtClean="0"/>
              <a:t>The Towers of Hanoi</a:t>
            </a:r>
          </a:p>
        </p:txBody>
      </p:sp>
      <p:sp>
        <p:nvSpPr>
          <p:cNvPr id="23556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81000" y="1447800"/>
            <a:ext cx="8153400" cy="47244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 dirty="0" smtClean="0"/>
              <a:t>The Towers of Hanoi is a mathematical game that uses: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 smtClean="0">
                <a:solidFill>
                  <a:srgbClr val="FF0000"/>
                </a:solidFill>
              </a:rPr>
              <a:t>three pegs </a:t>
            </a:r>
            <a:r>
              <a:rPr lang="en-US" sz="2400" dirty="0" smtClean="0"/>
              <a:t>and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 smtClean="0"/>
              <a:t>a </a:t>
            </a:r>
            <a:r>
              <a:rPr lang="en-US" sz="2400" dirty="0" smtClean="0">
                <a:solidFill>
                  <a:srgbClr val="FF0000"/>
                </a:solidFill>
              </a:rPr>
              <a:t>set of discs </a:t>
            </a:r>
            <a:r>
              <a:rPr lang="en-US" sz="2400" dirty="0" smtClean="0"/>
              <a:t>with holes through their centers.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dirty="0" smtClean="0"/>
              <a:t>The discs are stacked on the leftmost peg, in order of size with the </a:t>
            </a:r>
            <a:r>
              <a:rPr lang="en-US" sz="2800" dirty="0" smtClean="0">
                <a:solidFill>
                  <a:srgbClr val="FF0000"/>
                </a:solidFill>
              </a:rPr>
              <a:t>largest disc at the bottom</a:t>
            </a:r>
            <a:r>
              <a:rPr lang="en-US" sz="2800" dirty="0" smtClean="0"/>
              <a:t>.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dirty="0" smtClean="0"/>
              <a:t>The object of the game is to move the pegs from the left peg to the right peg by these rules: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 smtClean="0"/>
              <a:t>Only </a:t>
            </a:r>
            <a:r>
              <a:rPr lang="en-US" sz="2000" dirty="0" smtClean="0">
                <a:solidFill>
                  <a:srgbClr val="FF0000"/>
                </a:solidFill>
              </a:rPr>
              <a:t>one disk </a:t>
            </a:r>
            <a:r>
              <a:rPr lang="en-US" sz="2000" dirty="0" smtClean="0"/>
              <a:t>may be moved at a time.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 smtClean="0"/>
              <a:t>A disk cannot be placed on top of a </a:t>
            </a:r>
            <a:r>
              <a:rPr lang="en-US" sz="2000" dirty="0" smtClean="0">
                <a:solidFill>
                  <a:srgbClr val="FF0000"/>
                </a:solidFill>
              </a:rPr>
              <a:t>smaller</a:t>
            </a:r>
            <a:r>
              <a:rPr lang="en-US" sz="2000" dirty="0" smtClean="0"/>
              <a:t> disc.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 smtClean="0"/>
              <a:t>All discs must be stored on a peg except while being moved.</a:t>
            </a:r>
          </a:p>
        </p:txBody>
      </p:sp>
    </p:spTree>
    <p:extLst>
      <p:ext uri="{BB962C8B-B14F-4D97-AF65-F5344CB8AC3E}">
        <p14:creationId xmlns:p14="http://schemas.microsoft.com/office/powerpoint/2010/main" val="1365668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 sz="quarter" idx="4294967295"/>
          </p:nvPr>
        </p:nvSpPr>
        <p:spPr/>
        <p:txBody>
          <a:bodyPr/>
          <a:lstStyle/>
          <a:p>
            <a:pPr eaLnBrk="1" hangingPunct="1"/>
            <a:r>
              <a:rPr lang="en-US" smtClean="0"/>
              <a:t>Towers of Hanoi</a:t>
            </a: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304800" y="1447800"/>
            <a:ext cx="2684463" cy="1295400"/>
            <a:chOff x="480" y="912"/>
            <a:chExt cx="2352" cy="1104"/>
          </a:xfrm>
        </p:grpSpPr>
        <p:sp>
          <p:nvSpPr>
            <p:cNvPr id="52291" name="Rectangle 4"/>
            <p:cNvSpPr>
              <a:spLocks noChangeArrowheads="1"/>
            </p:cNvSpPr>
            <p:nvPr/>
          </p:nvSpPr>
          <p:spPr bwMode="auto">
            <a:xfrm>
              <a:off x="480" y="1584"/>
              <a:ext cx="2352" cy="48"/>
            </a:xfrm>
            <a:prstGeom prst="rect">
              <a:avLst/>
            </a:prstGeom>
            <a:solidFill>
              <a:schemeClr val="hlink"/>
            </a:solidFill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292" name="Rectangle 5"/>
            <p:cNvSpPr>
              <a:spLocks noChangeArrowheads="1"/>
            </p:cNvSpPr>
            <p:nvPr/>
          </p:nvSpPr>
          <p:spPr bwMode="auto">
            <a:xfrm>
              <a:off x="882" y="912"/>
              <a:ext cx="47" cy="720"/>
            </a:xfrm>
            <a:prstGeom prst="rect">
              <a:avLst/>
            </a:prstGeom>
            <a:solidFill>
              <a:schemeClr val="hlink"/>
            </a:solidFill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ctr"/>
              <a:endParaRPr lang="en-US" sz="2400">
                <a:latin typeface="Times New Roman" pitchFamily="18" charset="0"/>
              </a:endParaRPr>
            </a:p>
          </p:txBody>
        </p:sp>
        <p:sp>
          <p:nvSpPr>
            <p:cNvPr id="52293" name="AutoShape 6"/>
            <p:cNvSpPr>
              <a:spLocks noChangeArrowheads="1"/>
            </p:cNvSpPr>
            <p:nvPr/>
          </p:nvSpPr>
          <p:spPr bwMode="auto">
            <a:xfrm>
              <a:off x="576" y="1440"/>
              <a:ext cx="624" cy="96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 w="12700">
              <a:noFill/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294" name="AutoShape 7"/>
            <p:cNvSpPr>
              <a:spLocks noChangeArrowheads="1"/>
            </p:cNvSpPr>
            <p:nvPr/>
          </p:nvSpPr>
          <p:spPr bwMode="auto">
            <a:xfrm>
              <a:off x="664" y="1296"/>
              <a:ext cx="449" cy="96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 w="12700">
              <a:noFill/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295" name="AutoShape 8"/>
            <p:cNvSpPr>
              <a:spLocks noChangeArrowheads="1"/>
            </p:cNvSpPr>
            <p:nvPr/>
          </p:nvSpPr>
          <p:spPr bwMode="auto">
            <a:xfrm>
              <a:off x="750" y="1152"/>
              <a:ext cx="276" cy="96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 w="12700">
              <a:noFill/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ctr"/>
              <a:endParaRPr lang="en-US" sz="2400">
                <a:latin typeface="Times New Roman" pitchFamily="18" charset="0"/>
              </a:endParaRPr>
            </a:p>
          </p:txBody>
        </p:sp>
        <p:sp>
          <p:nvSpPr>
            <p:cNvPr id="52296" name="Rectangle 9"/>
            <p:cNvSpPr>
              <a:spLocks noChangeArrowheads="1"/>
            </p:cNvSpPr>
            <p:nvPr/>
          </p:nvSpPr>
          <p:spPr bwMode="auto">
            <a:xfrm>
              <a:off x="1633" y="912"/>
              <a:ext cx="47" cy="720"/>
            </a:xfrm>
            <a:prstGeom prst="rect">
              <a:avLst/>
            </a:prstGeom>
            <a:solidFill>
              <a:schemeClr val="hlink"/>
            </a:solidFill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ctr"/>
              <a:endParaRPr lang="en-US" sz="2400">
                <a:latin typeface="Times New Roman" pitchFamily="18" charset="0"/>
              </a:endParaRPr>
            </a:p>
          </p:txBody>
        </p:sp>
        <p:sp>
          <p:nvSpPr>
            <p:cNvPr id="52297" name="Rectangle 10"/>
            <p:cNvSpPr>
              <a:spLocks noChangeArrowheads="1"/>
            </p:cNvSpPr>
            <p:nvPr/>
          </p:nvSpPr>
          <p:spPr bwMode="auto">
            <a:xfrm>
              <a:off x="2352" y="912"/>
              <a:ext cx="47" cy="720"/>
            </a:xfrm>
            <a:prstGeom prst="rect">
              <a:avLst/>
            </a:prstGeom>
            <a:solidFill>
              <a:schemeClr val="hlink"/>
            </a:solidFill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ctr"/>
              <a:endParaRPr lang="en-US" sz="2400">
                <a:latin typeface="Times New Roman" pitchFamily="18" charset="0"/>
              </a:endParaRPr>
            </a:p>
          </p:txBody>
        </p:sp>
        <p:sp>
          <p:nvSpPr>
            <p:cNvPr id="52298" name="Text Box 11"/>
            <p:cNvSpPr txBox="1">
              <a:spLocks noChangeArrowheads="1"/>
            </p:cNvSpPr>
            <p:nvPr/>
          </p:nvSpPr>
          <p:spPr bwMode="auto">
            <a:xfrm>
              <a:off x="799" y="1766"/>
              <a:ext cx="1716" cy="250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2000">
                  <a:latin typeface="Times New Roman" pitchFamily="18" charset="0"/>
                </a:rPr>
                <a:t>Original Configuration</a:t>
              </a:r>
            </a:p>
          </p:txBody>
        </p:sp>
      </p:grpSp>
      <p:grpSp>
        <p:nvGrpSpPr>
          <p:cNvPr id="3" name="Group 12"/>
          <p:cNvGrpSpPr>
            <a:grpSpLocks/>
          </p:cNvGrpSpPr>
          <p:nvPr/>
        </p:nvGrpSpPr>
        <p:grpSpPr bwMode="auto">
          <a:xfrm>
            <a:off x="3429000" y="1371600"/>
            <a:ext cx="2549525" cy="1371600"/>
            <a:chOff x="3408" y="912"/>
            <a:chExt cx="2352" cy="1104"/>
          </a:xfrm>
        </p:grpSpPr>
        <p:sp>
          <p:nvSpPr>
            <p:cNvPr id="52283" name="Rectangle 13"/>
            <p:cNvSpPr>
              <a:spLocks noChangeArrowheads="1"/>
            </p:cNvSpPr>
            <p:nvPr/>
          </p:nvSpPr>
          <p:spPr bwMode="auto">
            <a:xfrm>
              <a:off x="3408" y="1584"/>
              <a:ext cx="2352" cy="48"/>
            </a:xfrm>
            <a:prstGeom prst="rect">
              <a:avLst/>
            </a:prstGeom>
            <a:solidFill>
              <a:schemeClr val="hlink"/>
            </a:solidFill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284" name="Rectangle 14"/>
            <p:cNvSpPr>
              <a:spLocks noChangeArrowheads="1"/>
            </p:cNvSpPr>
            <p:nvPr/>
          </p:nvSpPr>
          <p:spPr bwMode="auto">
            <a:xfrm>
              <a:off x="3810" y="912"/>
              <a:ext cx="47" cy="720"/>
            </a:xfrm>
            <a:prstGeom prst="rect">
              <a:avLst/>
            </a:prstGeom>
            <a:solidFill>
              <a:schemeClr val="hlink"/>
            </a:solidFill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ctr"/>
              <a:endParaRPr lang="en-US" sz="2400">
                <a:latin typeface="Times New Roman" pitchFamily="18" charset="0"/>
              </a:endParaRPr>
            </a:p>
          </p:txBody>
        </p:sp>
        <p:sp>
          <p:nvSpPr>
            <p:cNvPr id="52285" name="AutoShape 15"/>
            <p:cNvSpPr>
              <a:spLocks noChangeArrowheads="1"/>
            </p:cNvSpPr>
            <p:nvPr/>
          </p:nvSpPr>
          <p:spPr bwMode="auto">
            <a:xfrm>
              <a:off x="3504" y="1440"/>
              <a:ext cx="624" cy="96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 w="12700">
              <a:noFill/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286" name="AutoShape 16"/>
            <p:cNvSpPr>
              <a:spLocks noChangeArrowheads="1"/>
            </p:cNvSpPr>
            <p:nvPr/>
          </p:nvSpPr>
          <p:spPr bwMode="auto">
            <a:xfrm>
              <a:off x="3592" y="1296"/>
              <a:ext cx="449" cy="96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 w="12700">
              <a:noFill/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287" name="Rectangle 17"/>
            <p:cNvSpPr>
              <a:spLocks noChangeArrowheads="1"/>
            </p:cNvSpPr>
            <p:nvPr/>
          </p:nvSpPr>
          <p:spPr bwMode="auto">
            <a:xfrm>
              <a:off x="4561" y="912"/>
              <a:ext cx="47" cy="720"/>
            </a:xfrm>
            <a:prstGeom prst="rect">
              <a:avLst/>
            </a:prstGeom>
            <a:solidFill>
              <a:schemeClr val="hlink"/>
            </a:solidFill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ctr"/>
              <a:endParaRPr lang="en-US" sz="2400">
                <a:latin typeface="Times New Roman" pitchFamily="18" charset="0"/>
              </a:endParaRPr>
            </a:p>
          </p:txBody>
        </p:sp>
        <p:sp>
          <p:nvSpPr>
            <p:cNvPr id="52288" name="Rectangle 18"/>
            <p:cNvSpPr>
              <a:spLocks noChangeArrowheads="1"/>
            </p:cNvSpPr>
            <p:nvPr/>
          </p:nvSpPr>
          <p:spPr bwMode="auto">
            <a:xfrm>
              <a:off x="5280" y="912"/>
              <a:ext cx="47" cy="720"/>
            </a:xfrm>
            <a:prstGeom prst="rect">
              <a:avLst/>
            </a:prstGeom>
            <a:solidFill>
              <a:schemeClr val="hlink"/>
            </a:solidFill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ctr"/>
              <a:endParaRPr lang="en-US" sz="2400">
                <a:latin typeface="Times New Roman" pitchFamily="18" charset="0"/>
              </a:endParaRPr>
            </a:p>
          </p:txBody>
        </p:sp>
        <p:sp>
          <p:nvSpPr>
            <p:cNvPr id="52289" name="Text Box 19"/>
            <p:cNvSpPr txBox="1">
              <a:spLocks noChangeArrowheads="1"/>
            </p:cNvSpPr>
            <p:nvPr/>
          </p:nvSpPr>
          <p:spPr bwMode="auto">
            <a:xfrm>
              <a:off x="4255" y="1766"/>
              <a:ext cx="660" cy="250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2000">
                  <a:latin typeface="Times New Roman" pitchFamily="18" charset="0"/>
                </a:rPr>
                <a:t>Move 1</a:t>
              </a:r>
            </a:p>
          </p:txBody>
        </p:sp>
        <p:sp>
          <p:nvSpPr>
            <p:cNvPr id="52290" name="AutoShape 20"/>
            <p:cNvSpPr>
              <a:spLocks noChangeArrowheads="1"/>
            </p:cNvSpPr>
            <p:nvPr/>
          </p:nvSpPr>
          <p:spPr bwMode="auto">
            <a:xfrm>
              <a:off x="5157" y="1419"/>
              <a:ext cx="276" cy="96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 w="12700">
              <a:noFill/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ctr"/>
              <a:endParaRPr lang="en-US" sz="2400">
                <a:latin typeface="Times New Roman" pitchFamily="18" charset="0"/>
              </a:endParaRPr>
            </a:p>
          </p:txBody>
        </p:sp>
      </p:grpSp>
      <p:grpSp>
        <p:nvGrpSpPr>
          <p:cNvPr id="4" name="Group 21"/>
          <p:cNvGrpSpPr>
            <a:grpSpLocks/>
          </p:cNvGrpSpPr>
          <p:nvPr/>
        </p:nvGrpSpPr>
        <p:grpSpPr bwMode="auto">
          <a:xfrm>
            <a:off x="381000" y="3276600"/>
            <a:ext cx="2397125" cy="1600200"/>
            <a:chOff x="3408" y="2592"/>
            <a:chExt cx="2352" cy="1104"/>
          </a:xfrm>
        </p:grpSpPr>
        <p:sp>
          <p:nvSpPr>
            <p:cNvPr id="52275" name="Rectangle 22"/>
            <p:cNvSpPr>
              <a:spLocks noChangeArrowheads="1"/>
            </p:cNvSpPr>
            <p:nvPr/>
          </p:nvSpPr>
          <p:spPr bwMode="auto">
            <a:xfrm>
              <a:off x="4561" y="2592"/>
              <a:ext cx="47" cy="720"/>
            </a:xfrm>
            <a:prstGeom prst="rect">
              <a:avLst/>
            </a:prstGeom>
            <a:solidFill>
              <a:schemeClr val="hlink"/>
            </a:solidFill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ctr"/>
              <a:endParaRPr lang="en-US" sz="2400">
                <a:latin typeface="Times New Roman" pitchFamily="18" charset="0"/>
              </a:endParaRPr>
            </a:p>
          </p:txBody>
        </p:sp>
        <p:sp>
          <p:nvSpPr>
            <p:cNvPr id="52276" name="Rectangle 23"/>
            <p:cNvSpPr>
              <a:spLocks noChangeArrowheads="1"/>
            </p:cNvSpPr>
            <p:nvPr/>
          </p:nvSpPr>
          <p:spPr bwMode="auto">
            <a:xfrm>
              <a:off x="3408" y="3264"/>
              <a:ext cx="2352" cy="48"/>
            </a:xfrm>
            <a:prstGeom prst="rect">
              <a:avLst/>
            </a:prstGeom>
            <a:solidFill>
              <a:schemeClr val="hlink"/>
            </a:solidFill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277" name="Rectangle 24"/>
            <p:cNvSpPr>
              <a:spLocks noChangeArrowheads="1"/>
            </p:cNvSpPr>
            <p:nvPr/>
          </p:nvSpPr>
          <p:spPr bwMode="auto">
            <a:xfrm>
              <a:off x="3810" y="2592"/>
              <a:ext cx="47" cy="720"/>
            </a:xfrm>
            <a:prstGeom prst="rect">
              <a:avLst/>
            </a:prstGeom>
            <a:solidFill>
              <a:schemeClr val="hlink"/>
            </a:solidFill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ctr"/>
              <a:endParaRPr lang="en-US" sz="2400">
                <a:latin typeface="Times New Roman" pitchFamily="18" charset="0"/>
              </a:endParaRPr>
            </a:p>
          </p:txBody>
        </p:sp>
        <p:sp>
          <p:nvSpPr>
            <p:cNvPr id="52278" name="AutoShape 25"/>
            <p:cNvSpPr>
              <a:spLocks noChangeArrowheads="1"/>
            </p:cNvSpPr>
            <p:nvPr/>
          </p:nvSpPr>
          <p:spPr bwMode="auto">
            <a:xfrm>
              <a:off x="3504" y="3120"/>
              <a:ext cx="624" cy="96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 w="12700">
              <a:noFill/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279" name="AutoShape 26"/>
            <p:cNvSpPr>
              <a:spLocks noChangeArrowheads="1"/>
            </p:cNvSpPr>
            <p:nvPr/>
          </p:nvSpPr>
          <p:spPr bwMode="auto">
            <a:xfrm>
              <a:off x="4359" y="3120"/>
              <a:ext cx="449" cy="96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 w="12700">
              <a:noFill/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280" name="Rectangle 27"/>
            <p:cNvSpPr>
              <a:spLocks noChangeArrowheads="1"/>
            </p:cNvSpPr>
            <p:nvPr/>
          </p:nvSpPr>
          <p:spPr bwMode="auto">
            <a:xfrm>
              <a:off x="5280" y="2592"/>
              <a:ext cx="47" cy="720"/>
            </a:xfrm>
            <a:prstGeom prst="rect">
              <a:avLst/>
            </a:prstGeom>
            <a:solidFill>
              <a:schemeClr val="hlink"/>
            </a:solidFill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ctr"/>
              <a:endParaRPr lang="en-US" sz="2400">
                <a:latin typeface="Times New Roman" pitchFamily="18" charset="0"/>
              </a:endParaRPr>
            </a:p>
          </p:txBody>
        </p:sp>
        <p:sp>
          <p:nvSpPr>
            <p:cNvPr id="52281" name="Text Box 28"/>
            <p:cNvSpPr txBox="1">
              <a:spLocks noChangeArrowheads="1"/>
            </p:cNvSpPr>
            <p:nvPr/>
          </p:nvSpPr>
          <p:spPr bwMode="auto">
            <a:xfrm>
              <a:off x="4255" y="3446"/>
              <a:ext cx="660" cy="250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2000">
                  <a:latin typeface="Times New Roman" pitchFamily="18" charset="0"/>
                </a:rPr>
                <a:t>Move 3</a:t>
              </a:r>
            </a:p>
          </p:txBody>
        </p:sp>
        <p:sp>
          <p:nvSpPr>
            <p:cNvPr id="52282" name="AutoShape 29"/>
            <p:cNvSpPr>
              <a:spLocks noChangeArrowheads="1"/>
            </p:cNvSpPr>
            <p:nvPr/>
          </p:nvSpPr>
          <p:spPr bwMode="auto">
            <a:xfrm>
              <a:off x="4446" y="2976"/>
              <a:ext cx="276" cy="96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 w="12700">
              <a:noFill/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ctr"/>
              <a:endParaRPr lang="en-US" sz="2400">
                <a:latin typeface="Times New Roman" pitchFamily="18" charset="0"/>
              </a:endParaRPr>
            </a:p>
          </p:txBody>
        </p:sp>
      </p:grpSp>
      <p:grpSp>
        <p:nvGrpSpPr>
          <p:cNvPr id="5" name="Group 30"/>
          <p:cNvGrpSpPr>
            <a:grpSpLocks/>
          </p:cNvGrpSpPr>
          <p:nvPr/>
        </p:nvGrpSpPr>
        <p:grpSpPr bwMode="auto">
          <a:xfrm>
            <a:off x="6324600" y="1371600"/>
            <a:ext cx="2514600" cy="1371600"/>
            <a:chOff x="480" y="2592"/>
            <a:chExt cx="2352" cy="1104"/>
          </a:xfrm>
        </p:grpSpPr>
        <p:sp>
          <p:nvSpPr>
            <p:cNvPr id="52267" name="Rectangle 31"/>
            <p:cNvSpPr>
              <a:spLocks noChangeArrowheads="1"/>
            </p:cNvSpPr>
            <p:nvPr/>
          </p:nvSpPr>
          <p:spPr bwMode="auto">
            <a:xfrm>
              <a:off x="480" y="3264"/>
              <a:ext cx="2352" cy="48"/>
            </a:xfrm>
            <a:prstGeom prst="rect">
              <a:avLst/>
            </a:prstGeom>
            <a:solidFill>
              <a:schemeClr val="hlink"/>
            </a:solidFill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268" name="Rectangle 32"/>
            <p:cNvSpPr>
              <a:spLocks noChangeArrowheads="1"/>
            </p:cNvSpPr>
            <p:nvPr/>
          </p:nvSpPr>
          <p:spPr bwMode="auto">
            <a:xfrm>
              <a:off x="882" y="2592"/>
              <a:ext cx="47" cy="720"/>
            </a:xfrm>
            <a:prstGeom prst="rect">
              <a:avLst/>
            </a:prstGeom>
            <a:solidFill>
              <a:schemeClr val="hlink"/>
            </a:solidFill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ctr"/>
              <a:endParaRPr lang="en-US" sz="2400">
                <a:latin typeface="Times New Roman" pitchFamily="18" charset="0"/>
              </a:endParaRPr>
            </a:p>
          </p:txBody>
        </p:sp>
        <p:sp>
          <p:nvSpPr>
            <p:cNvPr id="52269" name="AutoShape 33"/>
            <p:cNvSpPr>
              <a:spLocks noChangeArrowheads="1"/>
            </p:cNvSpPr>
            <p:nvPr/>
          </p:nvSpPr>
          <p:spPr bwMode="auto">
            <a:xfrm>
              <a:off x="576" y="3120"/>
              <a:ext cx="624" cy="96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 w="12700">
              <a:noFill/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270" name="Rectangle 34"/>
            <p:cNvSpPr>
              <a:spLocks noChangeArrowheads="1"/>
            </p:cNvSpPr>
            <p:nvPr/>
          </p:nvSpPr>
          <p:spPr bwMode="auto">
            <a:xfrm>
              <a:off x="1633" y="2592"/>
              <a:ext cx="47" cy="720"/>
            </a:xfrm>
            <a:prstGeom prst="rect">
              <a:avLst/>
            </a:prstGeom>
            <a:solidFill>
              <a:schemeClr val="hlink"/>
            </a:solidFill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ctr"/>
              <a:endParaRPr lang="en-US" sz="2400">
                <a:latin typeface="Times New Roman" pitchFamily="18" charset="0"/>
              </a:endParaRPr>
            </a:p>
          </p:txBody>
        </p:sp>
        <p:sp>
          <p:nvSpPr>
            <p:cNvPr id="52271" name="Rectangle 35"/>
            <p:cNvSpPr>
              <a:spLocks noChangeArrowheads="1"/>
            </p:cNvSpPr>
            <p:nvPr/>
          </p:nvSpPr>
          <p:spPr bwMode="auto">
            <a:xfrm>
              <a:off x="2352" y="2592"/>
              <a:ext cx="47" cy="720"/>
            </a:xfrm>
            <a:prstGeom prst="rect">
              <a:avLst/>
            </a:prstGeom>
            <a:solidFill>
              <a:schemeClr val="hlink"/>
            </a:solidFill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ctr"/>
              <a:endParaRPr lang="en-US" sz="2400">
                <a:latin typeface="Times New Roman" pitchFamily="18" charset="0"/>
              </a:endParaRPr>
            </a:p>
          </p:txBody>
        </p:sp>
        <p:sp>
          <p:nvSpPr>
            <p:cNvPr id="52272" name="Text Box 36"/>
            <p:cNvSpPr txBox="1">
              <a:spLocks noChangeArrowheads="1"/>
            </p:cNvSpPr>
            <p:nvPr/>
          </p:nvSpPr>
          <p:spPr bwMode="auto">
            <a:xfrm>
              <a:off x="1327" y="3446"/>
              <a:ext cx="660" cy="250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2000">
                  <a:latin typeface="Times New Roman" pitchFamily="18" charset="0"/>
                </a:rPr>
                <a:t>Move 2</a:t>
              </a:r>
            </a:p>
          </p:txBody>
        </p:sp>
        <p:sp>
          <p:nvSpPr>
            <p:cNvPr id="52273" name="AutoShape 37"/>
            <p:cNvSpPr>
              <a:spLocks noChangeArrowheads="1"/>
            </p:cNvSpPr>
            <p:nvPr/>
          </p:nvSpPr>
          <p:spPr bwMode="auto">
            <a:xfrm>
              <a:off x="2238" y="3120"/>
              <a:ext cx="276" cy="96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 w="12700">
              <a:noFill/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ctr"/>
              <a:endParaRPr lang="en-US" sz="2400">
                <a:latin typeface="Times New Roman" pitchFamily="18" charset="0"/>
              </a:endParaRPr>
            </a:p>
          </p:txBody>
        </p:sp>
        <p:sp>
          <p:nvSpPr>
            <p:cNvPr id="52274" name="AutoShape 38"/>
            <p:cNvSpPr>
              <a:spLocks noChangeArrowheads="1"/>
            </p:cNvSpPr>
            <p:nvPr/>
          </p:nvSpPr>
          <p:spPr bwMode="auto">
            <a:xfrm>
              <a:off x="1428" y="3120"/>
              <a:ext cx="449" cy="96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 w="12700">
              <a:noFill/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6" name="Group 3"/>
          <p:cNvGrpSpPr>
            <a:grpSpLocks/>
          </p:cNvGrpSpPr>
          <p:nvPr/>
        </p:nvGrpSpPr>
        <p:grpSpPr bwMode="auto">
          <a:xfrm>
            <a:off x="3276600" y="3352800"/>
            <a:ext cx="2573338" cy="1447800"/>
            <a:chOff x="443" y="912"/>
            <a:chExt cx="2171" cy="1104"/>
          </a:xfrm>
        </p:grpSpPr>
        <p:sp>
          <p:nvSpPr>
            <p:cNvPr id="52259" name="Rectangle 4"/>
            <p:cNvSpPr>
              <a:spLocks noChangeArrowheads="1"/>
            </p:cNvSpPr>
            <p:nvPr/>
          </p:nvSpPr>
          <p:spPr bwMode="auto">
            <a:xfrm>
              <a:off x="2171" y="912"/>
              <a:ext cx="43" cy="720"/>
            </a:xfrm>
            <a:prstGeom prst="rect">
              <a:avLst/>
            </a:prstGeom>
            <a:solidFill>
              <a:schemeClr val="hlink"/>
            </a:solidFill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ctr"/>
              <a:endParaRPr lang="en-US" sz="2400">
                <a:latin typeface="Times New Roman" pitchFamily="18" charset="0"/>
              </a:endParaRPr>
            </a:p>
          </p:txBody>
        </p:sp>
        <p:sp>
          <p:nvSpPr>
            <p:cNvPr id="52260" name="Rectangle 5"/>
            <p:cNvSpPr>
              <a:spLocks noChangeArrowheads="1"/>
            </p:cNvSpPr>
            <p:nvPr/>
          </p:nvSpPr>
          <p:spPr bwMode="auto">
            <a:xfrm>
              <a:off x="1507" y="912"/>
              <a:ext cx="44" cy="720"/>
            </a:xfrm>
            <a:prstGeom prst="rect">
              <a:avLst/>
            </a:prstGeom>
            <a:solidFill>
              <a:schemeClr val="hlink"/>
            </a:solidFill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ctr"/>
              <a:endParaRPr lang="en-US" sz="2400">
                <a:latin typeface="Times New Roman" pitchFamily="18" charset="0"/>
              </a:endParaRPr>
            </a:p>
          </p:txBody>
        </p:sp>
        <p:sp>
          <p:nvSpPr>
            <p:cNvPr id="52261" name="Rectangle 6"/>
            <p:cNvSpPr>
              <a:spLocks noChangeArrowheads="1"/>
            </p:cNvSpPr>
            <p:nvPr/>
          </p:nvSpPr>
          <p:spPr bwMode="auto">
            <a:xfrm>
              <a:off x="443" y="1584"/>
              <a:ext cx="2171" cy="48"/>
            </a:xfrm>
            <a:prstGeom prst="rect">
              <a:avLst/>
            </a:prstGeom>
            <a:solidFill>
              <a:schemeClr val="hlink"/>
            </a:solidFill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262" name="Rectangle 7"/>
            <p:cNvSpPr>
              <a:spLocks noChangeArrowheads="1"/>
            </p:cNvSpPr>
            <p:nvPr/>
          </p:nvSpPr>
          <p:spPr bwMode="auto">
            <a:xfrm>
              <a:off x="814" y="912"/>
              <a:ext cx="44" cy="720"/>
            </a:xfrm>
            <a:prstGeom prst="rect">
              <a:avLst/>
            </a:prstGeom>
            <a:solidFill>
              <a:schemeClr val="hlink"/>
            </a:solidFill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ctr"/>
              <a:endParaRPr lang="en-US" sz="2400">
                <a:latin typeface="Times New Roman" pitchFamily="18" charset="0"/>
              </a:endParaRPr>
            </a:p>
          </p:txBody>
        </p:sp>
        <p:sp>
          <p:nvSpPr>
            <p:cNvPr id="52263" name="AutoShape 8"/>
            <p:cNvSpPr>
              <a:spLocks noChangeArrowheads="1"/>
            </p:cNvSpPr>
            <p:nvPr/>
          </p:nvSpPr>
          <p:spPr bwMode="auto">
            <a:xfrm>
              <a:off x="1905" y="1440"/>
              <a:ext cx="576" cy="96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 w="12700">
              <a:noFill/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264" name="AutoShape 9"/>
            <p:cNvSpPr>
              <a:spLocks noChangeArrowheads="1"/>
            </p:cNvSpPr>
            <p:nvPr/>
          </p:nvSpPr>
          <p:spPr bwMode="auto">
            <a:xfrm>
              <a:off x="1314" y="1440"/>
              <a:ext cx="414" cy="96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 w="12700">
              <a:noFill/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265" name="AutoShape 10"/>
            <p:cNvSpPr>
              <a:spLocks noChangeArrowheads="1"/>
            </p:cNvSpPr>
            <p:nvPr/>
          </p:nvSpPr>
          <p:spPr bwMode="auto">
            <a:xfrm>
              <a:off x="1393" y="1296"/>
              <a:ext cx="255" cy="96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 w="12700">
              <a:noFill/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ctr"/>
              <a:endParaRPr lang="en-US" sz="2400">
                <a:latin typeface="Times New Roman" pitchFamily="18" charset="0"/>
              </a:endParaRPr>
            </a:p>
          </p:txBody>
        </p:sp>
        <p:sp>
          <p:nvSpPr>
            <p:cNvPr id="52266" name="Text Box 11"/>
            <p:cNvSpPr txBox="1">
              <a:spLocks noChangeArrowheads="1"/>
            </p:cNvSpPr>
            <p:nvPr/>
          </p:nvSpPr>
          <p:spPr bwMode="auto">
            <a:xfrm>
              <a:off x="1225" y="1766"/>
              <a:ext cx="609" cy="250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2000">
                  <a:latin typeface="Times New Roman" pitchFamily="18" charset="0"/>
                </a:rPr>
                <a:t>Move 4</a:t>
              </a:r>
            </a:p>
          </p:txBody>
        </p:sp>
      </p:grpSp>
      <p:grpSp>
        <p:nvGrpSpPr>
          <p:cNvPr id="7" name="Group 12"/>
          <p:cNvGrpSpPr>
            <a:grpSpLocks/>
          </p:cNvGrpSpPr>
          <p:nvPr/>
        </p:nvGrpSpPr>
        <p:grpSpPr bwMode="auto">
          <a:xfrm>
            <a:off x="6248400" y="3276600"/>
            <a:ext cx="2760663" cy="1600200"/>
            <a:chOff x="3408" y="912"/>
            <a:chExt cx="2352" cy="1104"/>
          </a:xfrm>
        </p:grpSpPr>
        <p:sp>
          <p:nvSpPr>
            <p:cNvPr id="52251" name="Rectangle 13"/>
            <p:cNvSpPr>
              <a:spLocks noChangeArrowheads="1"/>
            </p:cNvSpPr>
            <p:nvPr/>
          </p:nvSpPr>
          <p:spPr bwMode="auto">
            <a:xfrm>
              <a:off x="3408" y="1584"/>
              <a:ext cx="2352" cy="48"/>
            </a:xfrm>
            <a:prstGeom prst="rect">
              <a:avLst/>
            </a:prstGeom>
            <a:solidFill>
              <a:schemeClr val="hlink"/>
            </a:solidFill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252" name="Rectangle 14"/>
            <p:cNvSpPr>
              <a:spLocks noChangeArrowheads="1"/>
            </p:cNvSpPr>
            <p:nvPr/>
          </p:nvSpPr>
          <p:spPr bwMode="auto">
            <a:xfrm>
              <a:off x="3810" y="912"/>
              <a:ext cx="47" cy="720"/>
            </a:xfrm>
            <a:prstGeom prst="rect">
              <a:avLst/>
            </a:prstGeom>
            <a:solidFill>
              <a:schemeClr val="hlink"/>
            </a:solidFill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ctr"/>
              <a:endParaRPr lang="en-US" sz="2400">
                <a:latin typeface="Times New Roman" pitchFamily="18" charset="0"/>
              </a:endParaRPr>
            </a:p>
          </p:txBody>
        </p:sp>
        <p:sp>
          <p:nvSpPr>
            <p:cNvPr id="52253" name="Rectangle 15"/>
            <p:cNvSpPr>
              <a:spLocks noChangeArrowheads="1"/>
            </p:cNvSpPr>
            <p:nvPr/>
          </p:nvSpPr>
          <p:spPr bwMode="auto">
            <a:xfrm>
              <a:off x="4561" y="912"/>
              <a:ext cx="47" cy="720"/>
            </a:xfrm>
            <a:prstGeom prst="rect">
              <a:avLst/>
            </a:prstGeom>
            <a:solidFill>
              <a:schemeClr val="hlink"/>
            </a:solidFill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ctr"/>
              <a:endParaRPr lang="en-US" sz="2400">
                <a:latin typeface="Times New Roman" pitchFamily="18" charset="0"/>
              </a:endParaRPr>
            </a:p>
          </p:txBody>
        </p:sp>
        <p:sp>
          <p:nvSpPr>
            <p:cNvPr id="52254" name="Rectangle 16"/>
            <p:cNvSpPr>
              <a:spLocks noChangeArrowheads="1"/>
            </p:cNvSpPr>
            <p:nvPr/>
          </p:nvSpPr>
          <p:spPr bwMode="auto">
            <a:xfrm>
              <a:off x="5280" y="912"/>
              <a:ext cx="47" cy="720"/>
            </a:xfrm>
            <a:prstGeom prst="rect">
              <a:avLst/>
            </a:prstGeom>
            <a:solidFill>
              <a:schemeClr val="hlink"/>
            </a:solidFill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ctr"/>
              <a:endParaRPr lang="en-US" sz="2400">
                <a:latin typeface="Times New Roman" pitchFamily="18" charset="0"/>
              </a:endParaRPr>
            </a:p>
          </p:txBody>
        </p:sp>
        <p:sp>
          <p:nvSpPr>
            <p:cNvPr id="52255" name="Text Box 17"/>
            <p:cNvSpPr txBox="1">
              <a:spLocks noChangeArrowheads="1"/>
            </p:cNvSpPr>
            <p:nvPr/>
          </p:nvSpPr>
          <p:spPr bwMode="auto">
            <a:xfrm>
              <a:off x="4255" y="1766"/>
              <a:ext cx="660" cy="250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2000">
                  <a:latin typeface="Times New Roman" pitchFamily="18" charset="0"/>
                </a:rPr>
                <a:t>Move 5</a:t>
              </a:r>
            </a:p>
          </p:txBody>
        </p:sp>
        <p:sp>
          <p:nvSpPr>
            <p:cNvPr id="52256" name="AutoShape 18"/>
            <p:cNvSpPr>
              <a:spLocks noChangeArrowheads="1"/>
            </p:cNvSpPr>
            <p:nvPr/>
          </p:nvSpPr>
          <p:spPr bwMode="auto">
            <a:xfrm>
              <a:off x="3687" y="1440"/>
              <a:ext cx="276" cy="96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 w="12700">
              <a:noFill/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ctr"/>
              <a:endParaRPr lang="en-US" sz="2400">
                <a:latin typeface="Times New Roman" pitchFamily="18" charset="0"/>
              </a:endParaRPr>
            </a:p>
          </p:txBody>
        </p:sp>
        <p:sp>
          <p:nvSpPr>
            <p:cNvPr id="52257" name="AutoShape 19"/>
            <p:cNvSpPr>
              <a:spLocks noChangeArrowheads="1"/>
            </p:cNvSpPr>
            <p:nvPr/>
          </p:nvSpPr>
          <p:spPr bwMode="auto">
            <a:xfrm>
              <a:off x="4983" y="1440"/>
              <a:ext cx="624" cy="96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 w="12700">
              <a:noFill/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258" name="AutoShape 20"/>
            <p:cNvSpPr>
              <a:spLocks noChangeArrowheads="1"/>
            </p:cNvSpPr>
            <p:nvPr/>
          </p:nvSpPr>
          <p:spPr bwMode="auto">
            <a:xfrm>
              <a:off x="4359" y="1440"/>
              <a:ext cx="449" cy="96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 w="12700">
              <a:noFill/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8" name="Group 21"/>
          <p:cNvGrpSpPr>
            <a:grpSpLocks/>
          </p:cNvGrpSpPr>
          <p:nvPr/>
        </p:nvGrpSpPr>
        <p:grpSpPr bwMode="auto">
          <a:xfrm>
            <a:off x="1524000" y="5029200"/>
            <a:ext cx="2878138" cy="1447800"/>
            <a:chOff x="480" y="2592"/>
            <a:chExt cx="2352" cy="1104"/>
          </a:xfrm>
        </p:grpSpPr>
        <p:sp>
          <p:nvSpPr>
            <p:cNvPr id="52243" name="Rectangle 22"/>
            <p:cNvSpPr>
              <a:spLocks noChangeArrowheads="1"/>
            </p:cNvSpPr>
            <p:nvPr/>
          </p:nvSpPr>
          <p:spPr bwMode="auto">
            <a:xfrm>
              <a:off x="480" y="3264"/>
              <a:ext cx="2352" cy="48"/>
            </a:xfrm>
            <a:prstGeom prst="rect">
              <a:avLst/>
            </a:prstGeom>
            <a:solidFill>
              <a:schemeClr val="hlink"/>
            </a:solidFill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244" name="Rectangle 23"/>
            <p:cNvSpPr>
              <a:spLocks noChangeArrowheads="1"/>
            </p:cNvSpPr>
            <p:nvPr/>
          </p:nvSpPr>
          <p:spPr bwMode="auto">
            <a:xfrm>
              <a:off x="882" y="2592"/>
              <a:ext cx="47" cy="720"/>
            </a:xfrm>
            <a:prstGeom prst="rect">
              <a:avLst/>
            </a:prstGeom>
            <a:solidFill>
              <a:schemeClr val="hlink"/>
            </a:solidFill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ctr"/>
              <a:endParaRPr lang="en-US" sz="2400">
                <a:latin typeface="Times New Roman" pitchFamily="18" charset="0"/>
              </a:endParaRPr>
            </a:p>
          </p:txBody>
        </p:sp>
        <p:sp>
          <p:nvSpPr>
            <p:cNvPr id="52245" name="Rectangle 24"/>
            <p:cNvSpPr>
              <a:spLocks noChangeArrowheads="1"/>
            </p:cNvSpPr>
            <p:nvPr/>
          </p:nvSpPr>
          <p:spPr bwMode="auto">
            <a:xfrm>
              <a:off x="1633" y="2592"/>
              <a:ext cx="47" cy="720"/>
            </a:xfrm>
            <a:prstGeom prst="rect">
              <a:avLst/>
            </a:prstGeom>
            <a:solidFill>
              <a:schemeClr val="hlink"/>
            </a:solidFill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ctr"/>
              <a:endParaRPr lang="en-US" sz="2400">
                <a:latin typeface="Times New Roman" pitchFamily="18" charset="0"/>
              </a:endParaRPr>
            </a:p>
          </p:txBody>
        </p:sp>
        <p:sp>
          <p:nvSpPr>
            <p:cNvPr id="52246" name="Rectangle 25"/>
            <p:cNvSpPr>
              <a:spLocks noChangeArrowheads="1"/>
            </p:cNvSpPr>
            <p:nvPr/>
          </p:nvSpPr>
          <p:spPr bwMode="auto">
            <a:xfrm>
              <a:off x="2352" y="2592"/>
              <a:ext cx="47" cy="720"/>
            </a:xfrm>
            <a:prstGeom prst="rect">
              <a:avLst/>
            </a:prstGeom>
            <a:solidFill>
              <a:schemeClr val="hlink"/>
            </a:solidFill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ctr"/>
              <a:endParaRPr lang="en-US" sz="2400">
                <a:latin typeface="Times New Roman" pitchFamily="18" charset="0"/>
              </a:endParaRPr>
            </a:p>
          </p:txBody>
        </p:sp>
        <p:sp>
          <p:nvSpPr>
            <p:cNvPr id="52247" name="Text Box 26"/>
            <p:cNvSpPr txBox="1">
              <a:spLocks noChangeArrowheads="1"/>
            </p:cNvSpPr>
            <p:nvPr/>
          </p:nvSpPr>
          <p:spPr bwMode="auto">
            <a:xfrm>
              <a:off x="1327" y="3446"/>
              <a:ext cx="660" cy="250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2000">
                  <a:latin typeface="Times New Roman" pitchFamily="18" charset="0"/>
                </a:rPr>
                <a:t>Move 6</a:t>
              </a:r>
            </a:p>
          </p:txBody>
        </p:sp>
        <p:sp>
          <p:nvSpPr>
            <p:cNvPr id="52248" name="AutoShape 27"/>
            <p:cNvSpPr>
              <a:spLocks noChangeArrowheads="1"/>
            </p:cNvSpPr>
            <p:nvPr/>
          </p:nvSpPr>
          <p:spPr bwMode="auto">
            <a:xfrm>
              <a:off x="768" y="3120"/>
              <a:ext cx="276" cy="96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 w="12700">
              <a:noFill/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ctr"/>
              <a:endParaRPr lang="en-US" sz="2400">
                <a:latin typeface="Times New Roman" pitchFamily="18" charset="0"/>
              </a:endParaRPr>
            </a:p>
          </p:txBody>
        </p:sp>
        <p:sp>
          <p:nvSpPr>
            <p:cNvPr id="52249" name="AutoShape 28"/>
            <p:cNvSpPr>
              <a:spLocks noChangeArrowheads="1"/>
            </p:cNvSpPr>
            <p:nvPr/>
          </p:nvSpPr>
          <p:spPr bwMode="auto">
            <a:xfrm>
              <a:off x="2143" y="2976"/>
              <a:ext cx="449" cy="96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 w="12700">
              <a:noFill/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250" name="AutoShape 29"/>
            <p:cNvSpPr>
              <a:spLocks noChangeArrowheads="1"/>
            </p:cNvSpPr>
            <p:nvPr/>
          </p:nvSpPr>
          <p:spPr bwMode="auto">
            <a:xfrm>
              <a:off x="2061" y="3120"/>
              <a:ext cx="624" cy="96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 w="12700">
              <a:noFill/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9" name="Group 30"/>
          <p:cNvGrpSpPr>
            <a:grpSpLocks/>
          </p:cNvGrpSpPr>
          <p:nvPr/>
        </p:nvGrpSpPr>
        <p:grpSpPr bwMode="auto">
          <a:xfrm>
            <a:off x="4953000" y="5105400"/>
            <a:ext cx="3065463" cy="1371600"/>
            <a:chOff x="3408" y="2592"/>
            <a:chExt cx="2352" cy="1104"/>
          </a:xfrm>
        </p:grpSpPr>
        <p:sp>
          <p:nvSpPr>
            <p:cNvPr id="52235" name="Rectangle 31"/>
            <p:cNvSpPr>
              <a:spLocks noChangeArrowheads="1"/>
            </p:cNvSpPr>
            <p:nvPr/>
          </p:nvSpPr>
          <p:spPr bwMode="auto">
            <a:xfrm>
              <a:off x="4561" y="2592"/>
              <a:ext cx="47" cy="720"/>
            </a:xfrm>
            <a:prstGeom prst="rect">
              <a:avLst/>
            </a:prstGeom>
            <a:solidFill>
              <a:schemeClr val="hlink"/>
            </a:solidFill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ctr"/>
              <a:endParaRPr lang="en-US" sz="2400">
                <a:latin typeface="Times New Roman" pitchFamily="18" charset="0"/>
              </a:endParaRPr>
            </a:p>
          </p:txBody>
        </p:sp>
        <p:sp>
          <p:nvSpPr>
            <p:cNvPr id="52236" name="Rectangle 32"/>
            <p:cNvSpPr>
              <a:spLocks noChangeArrowheads="1"/>
            </p:cNvSpPr>
            <p:nvPr/>
          </p:nvSpPr>
          <p:spPr bwMode="auto">
            <a:xfrm>
              <a:off x="3408" y="3264"/>
              <a:ext cx="2352" cy="48"/>
            </a:xfrm>
            <a:prstGeom prst="rect">
              <a:avLst/>
            </a:prstGeom>
            <a:solidFill>
              <a:schemeClr val="hlink"/>
            </a:solidFill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237" name="Rectangle 33"/>
            <p:cNvSpPr>
              <a:spLocks noChangeArrowheads="1"/>
            </p:cNvSpPr>
            <p:nvPr/>
          </p:nvSpPr>
          <p:spPr bwMode="auto">
            <a:xfrm>
              <a:off x="3810" y="2592"/>
              <a:ext cx="47" cy="720"/>
            </a:xfrm>
            <a:prstGeom prst="rect">
              <a:avLst/>
            </a:prstGeom>
            <a:solidFill>
              <a:schemeClr val="hlink"/>
            </a:solidFill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ctr"/>
              <a:endParaRPr lang="en-US" sz="2400">
                <a:latin typeface="Times New Roman" pitchFamily="18" charset="0"/>
              </a:endParaRPr>
            </a:p>
          </p:txBody>
        </p:sp>
        <p:sp>
          <p:nvSpPr>
            <p:cNvPr id="52238" name="Rectangle 34"/>
            <p:cNvSpPr>
              <a:spLocks noChangeArrowheads="1"/>
            </p:cNvSpPr>
            <p:nvPr/>
          </p:nvSpPr>
          <p:spPr bwMode="auto">
            <a:xfrm>
              <a:off x="5280" y="2592"/>
              <a:ext cx="47" cy="720"/>
            </a:xfrm>
            <a:prstGeom prst="rect">
              <a:avLst/>
            </a:prstGeom>
            <a:solidFill>
              <a:schemeClr val="hlink"/>
            </a:solidFill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ctr"/>
              <a:endParaRPr lang="en-US" sz="2400">
                <a:latin typeface="Times New Roman" pitchFamily="18" charset="0"/>
              </a:endParaRPr>
            </a:p>
          </p:txBody>
        </p:sp>
        <p:sp>
          <p:nvSpPr>
            <p:cNvPr id="52239" name="Text Box 35"/>
            <p:cNvSpPr txBox="1">
              <a:spLocks noChangeArrowheads="1"/>
            </p:cNvSpPr>
            <p:nvPr/>
          </p:nvSpPr>
          <p:spPr bwMode="auto">
            <a:xfrm>
              <a:off x="4008" y="3446"/>
              <a:ext cx="1155" cy="250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2000">
                  <a:latin typeface="Times New Roman" pitchFamily="18" charset="0"/>
                </a:rPr>
                <a:t>Move 7</a:t>
              </a:r>
              <a:r>
                <a:rPr lang="en-US" sz="2000">
                  <a:latin typeface="Times New Roman" pitchFamily="18" charset="0"/>
                  <a:cs typeface="Times New Roman" pitchFamily="18" charset="0"/>
                </a:rPr>
                <a:t> (done)</a:t>
              </a:r>
            </a:p>
          </p:txBody>
        </p:sp>
        <p:sp>
          <p:nvSpPr>
            <p:cNvPr id="52240" name="AutoShape 36"/>
            <p:cNvSpPr>
              <a:spLocks noChangeArrowheads="1"/>
            </p:cNvSpPr>
            <p:nvPr/>
          </p:nvSpPr>
          <p:spPr bwMode="auto">
            <a:xfrm>
              <a:off x="4983" y="3120"/>
              <a:ext cx="624" cy="96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 w="12700">
              <a:noFill/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241" name="AutoShape 37"/>
            <p:cNvSpPr>
              <a:spLocks noChangeArrowheads="1"/>
            </p:cNvSpPr>
            <p:nvPr/>
          </p:nvSpPr>
          <p:spPr bwMode="auto">
            <a:xfrm>
              <a:off x="5071" y="2976"/>
              <a:ext cx="449" cy="96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 w="12700">
              <a:noFill/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242" name="AutoShape 38"/>
            <p:cNvSpPr>
              <a:spLocks noChangeArrowheads="1"/>
            </p:cNvSpPr>
            <p:nvPr/>
          </p:nvSpPr>
          <p:spPr bwMode="auto">
            <a:xfrm>
              <a:off x="5158" y="2832"/>
              <a:ext cx="276" cy="96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 w="12700">
              <a:noFill/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ctr"/>
              <a:endParaRPr lang="en-US" sz="2400">
                <a:latin typeface="Times New Roman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2973600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smtClean="0"/>
              <a:t>The Towers of Hanoi</a:t>
            </a:r>
          </a:p>
        </p:txBody>
      </p:sp>
      <p:sp>
        <p:nvSpPr>
          <p:cNvPr id="24580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81000" y="1447800"/>
            <a:ext cx="8153400" cy="47244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smtClean="0"/>
              <a:t>The overall solution to the problem is to move n discs from peg 1 to peg 3 using peg 2 as a temporary peg.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smtClean="0"/>
              <a:t>This algorithm solves the game.</a:t>
            </a:r>
          </a:p>
          <a:p>
            <a:pPr lvl="1" eaLnBrk="1" hangingPunct="1">
              <a:lnSpc>
                <a:spcPct val="90000"/>
              </a:lnSpc>
              <a:buFontTx/>
              <a:buNone/>
            </a:pPr>
            <a:r>
              <a:rPr lang="en-US" sz="1800" b="1" smtClean="0">
                <a:latin typeface="Courier New" pitchFamily="49" charset="0"/>
              </a:rPr>
              <a:t>If n &gt; 0 Then</a:t>
            </a:r>
          </a:p>
          <a:p>
            <a:pPr lvl="2" eaLnBrk="1" hangingPunct="1">
              <a:lnSpc>
                <a:spcPct val="90000"/>
              </a:lnSpc>
              <a:buFontTx/>
              <a:buNone/>
            </a:pPr>
            <a:r>
              <a:rPr lang="en-US" sz="1800" b="1" smtClean="0">
                <a:latin typeface="Courier New" pitchFamily="49" charset="0"/>
              </a:rPr>
              <a:t>Move n – 1 discs from peg A to peg B,</a:t>
            </a:r>
          </a:p>
          <a:p>
            <a:pPr lvl="2" eaLnBrk="1" hangingPunct="1">
              <a:lnSpc>
                <a:spcPct val="90000"/>
              </a:lnSpc>
              <a:buFontTx/>
              <a:buNone/>
            </a:pPr>
            <a:r>
              <a:rPr lang="en-US" sz="1800" b="1" smtClean="0">
                <a:latin typeface="Courier New" pitchFamily="49" charset="0"/>
              </a:rPr>
              <a:t>using peg C as a temporary peg.</a:t>
            </a:r>
          </a:p>
          <a:p>
            <a:pPr lvl="2" eaLnBrk="1" hangingPunct="1">
              <a:lnSpc>
                <a:spcPct val="90000"/>
              </a:lnSpc>
              <a:buFontTx/>
              <a:buNone/>
            </a:pPr>
            <a:r>
              <a:rPr lang="en-US" sz="1800" b="1" smtClean="0">
                <a:latin typeface="Courier New" pitchFamily="49" charset="0"/>
              </a:rPr>
              <a:t>Move the remaining disc from the peg A to peg C.</a:t>
            </a:r>
          </a:p>
          <a:p>
            <a:pPr lvl="2" eaLnBrk="1" hangingPunct="1">
              <a:lnSpc>
                <a:spcPct val="90000"/>
              </a:lnSpc>
              <a:buFontTx/>
              <a:buNone/>
            </a:pPr>
            <a:r>
              <a:rPr lang="en-US" sz="1800" b="1" smtClean="0">
                <a:latin typeface="Courier New" pitchFamily="49" charset="0"/>
              </a:rPr>
              <a:t>Move n – 1 discs from peg B to peg C,</a:t>
            </a:r>
          </a:p>
          <a:p>
            <a:pPr lvl="2" eaLnBrk="1" hangingPunct="1">
              <a:lnSpc>
                <a:spcPct val="90000"/>
              </a:lnSpc>
              <a:buFontTx/>
              <a:buNone/>
            </a:pPr>
            <a:r>
              <a:rPr lang="en-US" sz="1800" b="1" smtClean="0">
                <a:latin typeface="Courier New" pitchFamily="49" charset="0"/>
              </a:rPr>
              <a:t>using peg A as a temporary peg.</a:t>
            </a:r>
          </a:p>
          <a:p>
            <a:pPr lvl="1" eaLnBrk="1" hangingPunct="1">
              <a:lnSpc>
                <a:spcPct val="90000"/>
              </a:lnSpc>
              <a:buFontTx/>
              <a:buNone/>
            </a:pPr>
            <a:r>
              <a:rPr lang="en-US" sz="1800" b="1" smtClean="0">
                <a:latin typeface="Courier New" pitchFamily="49" charset="0"/>
              </a:rPr>
              <a:t>End If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smtClean="0"/>
              <a:t>The base case for the algorithm is reached when there are no more discs to move.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smtClean="0"/>
              <a:t>Example:  </a:t>
            </a:r>
            <a:r>
              <a:rPr lang="en-US" sz="2400" smtClean="0">
                <a:hlinkClick r:id="rId3" action="ppaction://hlinkfile"/>
              </a:rPr>
              <a:t>Hanoi.java</a:t>
            </a:r>
            <a:r>
              <a:rPr lang="en-US" sz="2400" smtClean="0"/>
              <a:t>, </a:t>
            </a:r>
            <a:r>
              <a:rPr lang="en-US" sz="2400" smtClean="0">
                <a:hlinkClick r:id="rId4" action="ppaction://hlinkfile"/>
              </a:rPr>
              <a:t>HanoiDemo.java</a:t>
            </a:r>
            <a:endParaRPr lang="en-US" sz="2400" smtClean="0"/>
          </a:p>
        </p:txBody>
      </p:sp>
    </p:spTree>
    <p:extLst>
      <p:ext uri="{BB962C8B-B14F-4D97-AF65-F5344CB8AC3E}">
        <p14:creationId xmlns:p14="http://schemas.microsoft.com/office/powerpoint/2010/main" val="971191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152400"/>
            <a:ext cx="4648200" cy="6570152"/>
          </a:xfrm>
          <a:prstGeom prst="rect">
            <a:avLst/>
          </a:prstGeom>
          <a:noFill/>
          <a:ln w="9525" cap="flat" cmpd="sng">
            <a:noFill/>
            <a:prstDash val="solid"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263194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066800"/>
            <a:ext cx="7772400" cy="44958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800" dirty="0" smtClean="0"/>
              <a:t>Recursive </a:t>
            </a:r>
            <a:r>
              <a:rPr lang="en-US" sz="2800" dirty="0" smtClean="0">
                <a:solidFill>
                  <a:srgbClr val="FF0000"/>
                </a:solidFill>
              </a:rPr>
              <a:t>algorithm </a:t>
            </a:r>
          </a:p>
          <a:p>
            <a:pPr lvl="1">
              <a:lnSpc>
                <a:spcPct val="90000"/>
              </a:lnSpc>
            </a:pPr>
            <a:r>
              <a:rPr lang="en-US" sz="2400" dirty="0" smtClean="0"/>
              <a:t>Algorithm that finds the solution to a given problem by reducing the problem to smaller versions of itself</a:t>
            </a:r>
          </a:p>
          <a:p>
            <a:pPr lvl="1">
              <a:lnSpc>
                <a:spcPct val="90000"/>
              </a:lnSpc>
            </a:pPr>
            <a:r>
              <a:rPr lang="en-US" sz="2400" dirty="0" smtClean="0"/>
              <a:t>Has one or more base cases</a:t>
            </a:r>
          </a:p>
          <a:p>
            <a:pPr lvl="1">
              <a:lnSpc>
                <a:spcPct val="90000"/>
              </a:lnSpc>
            </a:pPr>
            <a:r>
              <a:rPr lang="en-US" sz="2400" dirty="0" smtClean="0"/>
              <a:t>Implemented using </a:t>
            </a:r>
            <a:r>
              <a:rPr lang="en-US" sz="2400" dirty="0" smtClean="0">
                <a:solidFill>
                  <a:srgbClr val="FF0000"/>
                </a:solidFill>
              </a:rPr>
              <a:t>recursive methods</a:t>
            </a:r>
          </a:p>
          <a:p>
            <a:pPr>
              <a:lnSpc>
                <a:spcPct val="90000"/>
              </a:lnSpc>
            </a:pPr>
            <a:r>
              <a:rPr lang="en-US" sz="2800" dirty="0" smtClean="0">
                <a:cs typeface="Times New Roman" pitchFamily="18" charset="0"/>
              </a:rPr>
              <a:t>Recursive </a:t>
            </a:r>
            <a:r>
              <a:rPr lang="en-US" sz="2800" dirty="0" smtClean="0">
                <a:solidFill>
                  <a:srgbClr val="FF0000"/>
                </a:solidFill>
                <a:cs typeface="Times New Roman" pitchFamily="18" charset="0"/>
              </a:rPr>
              <a:t>method</a:t>
            </a:r>
          </a:p>
          <a:p>
            <a:pPr lvl="1">
              <a:lnSpc>
                <a:spcPct val="90000"/>
              </a:lnSpc>
            </a:pPr>
            <a:r>
              <a:rPr lang="en-US" sz="2400" dirty="0" smtClean="0">
                <a:cs typeface="Times New Roman" pitchFamily="18" charset="0"/>
              </a:rPr>
              <a:t>Method that calls itself</a:t>
            </a:r>
          </a:p>
          <a:p>
            <a:pPr lvl="1">
              <a:lnSpc>
                <a:spcPct val="90000"/>
              </a:lnSpc>
            </a:pPr>
            <a:r>
              <a:rPr lang="en-US" sz="2400" dirty="0" smtClean="0"/>
              <a:t>Has unlimited copies of itself</a:t>
            </a:r>
          </a:p>
          <a:p>
            <a:pPr lvl="1">
              <a:lnSpc>
                <a:spcPct val="90000"/>
              </a:lnSpc>
            </a:pPr>
            <a:r>
              <a:rPr lang="en-US" sz="2400" dirty="0" smtClean="0"/>
              <a:t>Every recursive call has</a:t>
            </a:r>
          </a:p>
          <a:p>
            <a:pPr lvl="2">
              <a:lnSpc>
                <a:spcPct val="90000"/>
              </a:lnSpc>
            </a:pPr>
            <a:r>
              <a:rPr lang="en-US" sz="2000" dirty="0" smtClean="0"/>
              <a:t>its own code</a:t>
            </a:r>
          </a:p>
          <a:p>
            <a:pPr lvl="2">
              <a:lnSpc>
                <a:spcPct val="90000"/>
              </a:lnSpc>
            </a:pPr>
            <a:r>
              <a:rPr lang="en-US" sz="2000" dirty="0" smtClean="0"/>
              <a:t>own set of parameters</a:t>
            </a:r>
          </a:p>
          <a:p>
            <a:pPr lvl="2">
              <a:lnSpc>
                <a:spcPct val="90000"/>
              </a:lnSpc>
            </a:pPr>
            <a:r>
              <a:rPr lang="en-US" sz="2000" dirty="0" smtClean="0"/>
              <a:t>own set of local variables</a:t>
            </a:r>
          </a:p>
          <a:p>
            <a:pPr lvl="1">
              <a:lnSpc>
                <a:spcPct val="90000"/>
              </a:lnSpc>
            </a:pPr>
            <a:endParaRPr lang="en-US" sz="2000" dirty="0" smtClean="0">
              <a:cs typeface="Times New Roman" pitchFamily="18" charset="0"/>
            </a:endParaRPr>
          </a:p>
        </p:txBody>
      </p:sp>
      <p:sp>
        <p:nvSpPr>
          <p:cNvPr id="24579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304800"/>
            <a:ext cx="7772400" cy="1143000"/>
          </a:xfrm>
        </p:spPr>
        <p:txBody>
          <a:bodyPr/>
          <a:lstStyle/>
          <a:p>
            <a:pPr algn="l"/>
            <a:r>
              <a:rPr lang="en-US" sz="2400" b="1" dirty="0" smtClean="0">
                <a:latin typeface="Lucida Sans" pitchFamily="34" charset="0"/>
              </a:rPr>
              <a:t>Recursive Definitions</a:t>
            </a:r>
          </a:p>
        </p:txBody>
      </p:sp>
    </p:spTree>
    <p:extLst>
      <p:ext uri="{BB962C8B-B14F-4D97-AF65-F5344CB8AC3E}">
        <p14:creationId xmlns:p14="http://schemas.microsoft.com/office/powerpoint/2010/main" val="1796749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8229600" cy="1143000"/>
          </a:xfrm>
        </p:spPr>
        <p:txBody>
          <a:bodyPr/>
          <a:lstStyle/>
          <a:p>
            <a:pPr algn="l" eaLnBrk="1" hangingPunct="1"/>
            <a:r>
              <a:rPr lang="en-US" b="1" dirty="0" smtClean="0">
                <a:latin typeface="Lucida Sans" pitchFamily="34" charset="0"/>
              </a:rPr>
              <a:t>Fractals</a:t>
            </a:r>
            <a:endParaRPr lang="en-US" sz="2400" b="1" dirty="0" smtClean="0">
              <a:latin typeface="Lucida Sans" pitchFamily="34" charset="0"/>
            </a:endParaRPr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spcBef>
                <a:spcPct val="70000"/>
              </a:spcBef>
            </a:pPr>
            <a:r>
              <a:rPr lang="en-US" dirty="0" smtClean="0"/>
              <a:t>A </a:t>
            </a:r>
            <a:r>
              <a:rPr lang="en-US" i="1" dirty="0" smtClean="0">
                <a:solidFill>
                  <a:srgbClr val="FF4C00"/>
                </a:solidFill>
              </a:rPr>
              <a:t>fractal</a:t>
            </a:r>
            <a:r>
              <a:rPr lang="en-US" dirty="0" smtClean="0"/>
              <a:t> is a geometric shape made up of the </a:t>
            </a:r>
            <a:r>
              <a:rPr lang="en-US" dirty="0" smtClean="0">
                <a:solidFill>
                  <a:srgbClr val="FF4C00"/>
                </a:solidFill>
              </a:rPr>
              <a:t>same pattern repeated</a:t>
            </a:r>
            <a:r>
              <a:rPr lang="en-US" dirty="0" smtClean="0"/>
              <a:t> in different sizes and orientations</a:t>
            </a:r>
          </a:p>
        </p:txBody>
      </p:sp>
    </p:spTree>
    <p:extLst>
      <p:ext uri="{BB962C8B-B14F-4D97-AF65-F5344CB8AC3E}">
        <p14:creationId xmlns:p14="http://schemas.microsoft.com/office/powerpoint/2010/main" val="331716838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52400"/>
            <a:ext cx="7772400" cy="549275"/>
          </a:xfrm>
        </p:spPr>
        <p:txBody>
          <a:bodyPr/>
          <a:lstStyle/>
          <a:p>
            <a:pPr algn="l" eaLnBrk="1" hangingPunct="1"/>
            <a:r>
              <a:rPr lang="en-US" sz="2400" b="1" smtClean="0">
                <a:latin typeface="Lucida Sans" pitchFamily="34" charset="0"/>
              </a:rPr>
              <a:t>Sierpinski Gasket</a:t>
            </a:r>
          </a:p>
        </p:txBody>
      </p:sp>
      <p:sp>
        <p:nvSpPr>
          <p:cNvPr id="56323" name="Rectangle 3"/>
          <p:cNvSpPr>
            <a:spLocks noChangeArrowheads="1"/>
          </p:cNvSpPr>
          <p:nvPr/>
        </p:nvSpPr>
        <p:spPr bwMode="auto">
          <a:xfrm>
            <a:off x="533400" y="990600"/>
            <a:ext cx="7772400" cy="3477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  <a:buFont typeface="Arial" pitchFamily="34" charset="0"/>
              <a:buChar char="•"/>
            </a:pPr>
            <a:r>
              <a:rPr lang="en-US" sz="2000" dirty="0"/>
              <a:t>Suppose that you have the triangle </a:t>
            </a:r>
            <a:r>
              <a:rPr lang="en-US" sz="2000" i="1" dirty="0"/>
              <a:t>ABC. </a:t>
            </a:r>
          </a:p>
          <a:p>
            <a:pPr algn="l">
              <a:spcBef>
                <a:spcPct val="50000"/>
              </a:spcBef>
              <a:buFont typeface="Arial" pitchFamily="34" charset="0"/>
              <a:buChar char="•"/>
            </a:pPr>
            <a:r>
              <a:rPr lang="en-US" sz="2000" dirty="0"/>
              <a:t>Determine the </a:t>
            </a:r>
            <a:r>
              <a:rPr lang="en-US" sz="2000" dirty="0">
                <a:solidFill>
                  <a:srgbClr val="FF0000"/>
                </a:solidFill>
              </a:rPr>
              <a:t>midpoints</a:t>
            </a:r>
            <a:r>
              <a:rPr lang="en-US" sz="2000" dirty="0"/>
              <a:t> </a:t>
            </a:r>
            <a:r>
              <a:rPr lang="en-US" sz="2000" i="1" dirty="0"/>
              <a:t>P</a:t>
            </a:r>
            <a:r>
              <a:rPr lang="en-US" sz="2000" dirty="0"/>
              <a:t>,</a:t>
            </a:r>
            <a:r>
              <a:rPr lang="en-US" sz="2000" i="1" dirty="0"/>
              <a:t>Q</a:t>
            </a:r>
            <a:r>
              <a:rPr lang="en-US" sz="2000" dirty="0"/>
              <a:t>, and </a:t>
            </a:r>
            <a:r>
              <a:rPr lang="en-US" sz="2000" i="1" dirty="0"/>
              <a:t>R </a:t>
            </a:r>
            <a:r>
              <a:rPr lang="en-US" sz="2000" dirty="0"/>
              <a:t>of the sides </a:t>
            </a:r>
            <a:r>
              <a:rPr lang="en-US" sz="2000" i="1" dirty="0"/>
              <a:t>AB</a:t>
            </a:r>
            <a:r>
              <a:rPr lang="en-US" sz="2000" dirty="0"/>
              <a:t>, </a:t>
            </a:r>
            <a:r>
              <a:rPr lang="en-US" sz="2000" i="1" dirty="0"/>
              <a:t>AC</a:t>
            </a:r>
            <a:r>
              <a:rPr lang="en-US" sz="2000" dirty="0"/>
              <a:t>, and </a:t>
            </a:r>
            <a:r>
              <a:rPr lang="en-US" sz="2000" i="1" dirty="0"/>
              <a:t>BC</a:t>
            </a:r>
            <a:r>
              <a:rPr lang="en-US" sz="2000" dirty="0"/>
              <a:t>, respectively.</a:t>
            </a:r>
          </a:p>
          <a:p>
            <a:pPr algn="l">
              <a:spcBef>
                <a:spcPct val="50000"/>
              </a:spcBef>
              <a:buFont typeface="Arial" pitchFamily="34" charset="0"/>
              <a:buChar char="•"/>
            </a:pPr>
            <a:r>
              <a:rPr lang="en-US" sz="2000" dirty="0"/>
              <a:t>Draw the lines </a:t>
            </a:r>
            <a:r>
              <a:rPr lang="en-US" sz="2000" i="1" dirty="0"/>
              <a:t>PQ</a:t>
            </a:r>
            <a:r>
              <a:rPr lang="en-US" sz="2000" dirty="0"/>
              <a:t>,</a:t>
            </a:r>
            <a:r>
              <a:rPr lang="en-US" sz="2000" i="1" dirty="0"/>
              <a:t>QR</a:t>
            </a:r>
            <a:r>
              <a:rPr lang="en-US" sz="2000" dirty="0"/>
              <a:t>, and </a:t>
            </a:r>
            <a:r>
              <a:rPr lang="en-US" sz="2000" i="1" dirty="0"/>
              <a:t>PR</a:t>
            </a:r>
            <a:r>
              <a:rPr lang="en-US" sz="2000" dirty="0"/>
              <a:t>.</a:t>
            </a:r>
          </a:p>
          <a:p>
            <a:pPr algn="l">
              <a:spcBef>
                <a:spcPct val="50000"/>
              </a:spcBef>
              <a:buFont typeface="Arial" pitchFamily="34" charset="0"/>
              <a:buChar char="•"/>
            </a:pPr>
            <a:r>
              <a:rPr lang="en-US" sz="2000" dirty="0"/>
              <a:t>This creates three triangles </a:t>
            </a:r>
            <a:r>
              <a:rPr lang="en-US" sz="2000" i="1" dirty="0"/>
              <a:t>APQ</a:t>
            </a:r>
            <a:r>
              <a:rPr lang="en-US" sz="2000" dirty="0"/>
              <a:t>, </a:t>
            </a:r>
            <a:r>
              <a:rPr lang="en-US" sz="2000" i="1" dirty="0"/>
              <a:t>BPR</a:t>
            </a:r>
            <a:r>
              <a:rPr lang="en-US" sz="2000" dirty="0"/>
              <a:t>, and </a:t>
            </a:r>
            <a:r>
              <a:rPr lang="en-US" sz="2000" i="1" dirty="0"/>
              <a:t>CRQ </a:t>
            </a:r>
            <a:r>
              <a:rPr lang="en-US" sz="2000" dirty="0"/>
              <a:t>of similar shape as the triangle </a:t>
            </a:r>
            <a:r>
              <a:rPr lang="en-US" sz="2000" i="1" dirty="0"/>
              <a:t>ABC</a:t>
            </a:r>
            <a:r>
              <a:rPr lang="en-US" sz="2000" dirty="0"/>
              <a:t>.</a:t>
            </a:r>
          </a:p>
          <a:p>
            <a:pPr algn="l">
              <a:spcBef>
                <a:spcPct val="50000"/>
              </a:spcBef>
              <a:buFont typeface="Arial" pitchFamily="34" charset="0"/>
              <a:buChar char="•"/>
            </a:pPr>
            <a:r>
              <a:rPr lang="en-US" sz="2000" dirty="0"/>
              <a:t>Process of finding midpoints of sides, then drawing lines through midpoints on triangles </a:t>
            </a:r>
            <a:r>
              <a:rPr lang="en-US" sz="2000" i="1" dirty="0"/>
              <a:t>APQ</a:t>
            </a:r>
            <a:r>
              <a:rPr lang="en-US" sz="2000" dirty="0"/>
              <a:t>, </a:t>
            </a:r>
            <a:r>
              <a:rPr lang="en-US" sz="2000" i="1" dirty="0"/>
              <a:t>BPR</a:t>
            </a:r>
            <a:r>
              <a:rPr lang="en-US" sz="2000" dirty="0"/>
              <a:t>, and </a:t>
            </a:r>
            <a:r>
              <a:rPr lang="en-US" sz="2000" i="1" dirty="0"/>
              <a:t>CRQ</a:t>
            </a:r>
            <a:r>
              <a:rPr lang="en-US" sz="2000" dirty="0"/>
              <a:t> is called a </a:t>
            </a:r>
            <a:r>
              <a:rPr lang="en-US" sz="2000" dirty="0" err="1"/>
              <a:t>Sierpinski</a:t>
            </a:r>
            <a:r>
              <a:rPr lang="en-US" sz="2000" dirty="0"/>
              <a:t> gasket of order or level 0, level 1, level 2, and level 3, respectively.</a:t>
            </a:r>
          </a:p>
        </p:txBody>
      </p:sp>
      <p:pic>
        <p:nvPicPr>
          <p:cNvPr id="5632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52600" y="4419600"/>
            <a:ext cx="4381500" cy="1809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658964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7772400" cy="1143000"/>
          </a:xfrm>
        </p:spPr>
        <p:txBody>
          <a:bodyPr/>
          <a:lstStyle/>
          <a:p>
            <a:pPr algn="l" eaLnBrk="1" hangingPunct="1"/>
            <a:r>
              <a:rPr lang="en-US" sz="2400" b="1" smtClean="0">
                <a:latin typeface="Lucida Sans" pitchFamily="34" charset="0"/>
              </a:rPr>
              <a:t>Sierpinski Gaskets of Various Orders </a:t>
            </a:r>
          </a:p>
        </p:txBody>
      </p:sp>
      <p:pic>
        <p:nvPicPr>
          <p:cNvPr id="5734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76463" y="1366838"/>
            <a:ext cx="4791075" cy="4124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188152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8229600" cy="1143000"/>
          </a:xfrm>
        </p:spPr>
        <p:txBody>
          <a:bodyPr/>
          <a:lstStyle/>
          <a:p>
            <a:pPr algn="l" eaLnBrk="1" hangingPunct="1"/>
            <a:r>
              <a:rPr lang="en-US" sz="2400" b="1" smtClean="0">
                <a:latin typeface="Lucida Sans" pitchFamily="34" charset="0"/>
              </a:rPr>
              <a:t>Programming Example:</a:t>
            </a:r>
            <a:br>
              <a:rPr lang="en-US" sz="2400" b="1" smtClean="0">
                <a:latin typeface="Lucida Sans" pitchFamily="34" charset="0"/>
              </a:rPr>
            </a:br>
            <a:r>
              <a:rPr lang="en-US" sz="2400" b="1" smtClean="0">
                <a:latin typeface="Lucida Sans" pitchFamily="34" charset="0"/>
              </a:rPr>
              <a:t>Sierpinski Gasket</a:t>
            </a:r>
          </a:p>
        </p:txBody>
      </p:sp>
      <p:sp>
        <p:nvSpPr>
          <p:cNvPr id="583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smtClean="0"/>
              <a:t>Input: non-negative integer indicating level of Sierpinski gasket</a:t>
            </a:r>
          </a:p>
          <a:p>
            <a:pPr eaLnBrk="1" hangingPunct="1"/>
            <a:r>
              <a:rPr lang="en-US" smtClean="0"/>
              <a:t>Output: triangle shape displaying a Sierpinski gasket of the given order</a:t>
            </a:r>
          </a:p>
          <a:p>
            <a:pPr eaLnBrk="1" hangingPunct="1"/>
            <a:r>
              <a:rPr lang="en-US" smtClean="0"/>
              <a:t>Solution includes</a:t>
            </a:r>
          </a:p>
          <a:p>
            <a:pPr lvl="1" eaLnBrk="1" hangingPunct="1"/>
            <a:r>
              <a:rPr lang="en-US" smtClean="0"/>
              <a:t>Recursive method drawSierpinski</a:t>
            </a:r>
          </a:p>
          <a:p>
            <a:pPr lvl="1" eaLnBrk="1" hangingPunct="1"/>
            <a:r>
              <a:rPr lang="en-US" smtClean="0"/>
              <a:t>Method to find midpoint of two points</a:t>
            </a:r>
          </a:p>
        </p:txBody>
      </p:sp>
    </p:spTree>
    <p:extLst>
      <p:ext uri="{BB962C8B-B14F-4D97-AF65-F5344CB8AC3E}">
        <p14:creationId xmlns:p14="http://schemas.microsoft.com/office/powerpoint/2010/main" val="1370279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7772400" cy="914400"/>
          </a:xfrm>
        </p:spPr>
        <p:txBody>
          <a:bodyPr/>
          <a:lstStyle/>
          <a:p>
            <a:pPr algn="l" eaLnBrk="1" hangingPunct="1"/>
            <a:r>
              <a:rPr lang="en-US" sz="2400" b="1" smtClean="0">
                <a:latin typeface="Lucida Sans" pitchFamily="34" charset="0"/>
              </a:rPr>
              <a:t>Recursive Algorithm to Draw Sierpinski Gasket</a:t>
            </a:r>
          </a:p>
        </p:txBody>
      </p:sp>
      <p:sp>
        <p:nvSpPr>
          <p:cNvPr id="59395" name="Rectangle 3"/>
          <p:cNvSpPr>
            <a:spLocks noChangeArrowheads="1"/>
          </p:cNvSpPr>
          <p:nvPr/>
        </p:nvSpPr>
        <p:spPr bwMode="auto">
          <a:xfrm>
            <a:off x="609600" y="1524000"/>
            <a:ext cx="7239000" cy="41049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50000"/>
              </a:lnSpc>
              <a:spcBef>
                <a:spcPct val="50000"/>
              </a:spcBef>
            </a:pPr>
            <a:r>
              <a:rPr lang="en-US" sz="1400" b="1" dirty="0">
                <a:latin typeface="Courier New" pitchFamily="49" charset="0"/>
              </a:rPr>
              <a:t>private void </a:t>
            </a:r>
            <a:r>
              <a:rPr lang="en-US" sz="1400" b="1" dirty="0" err="1" smtClean="0">
                <a:latin typeface="Courier New" pitchFamily="49" charset="0"/>
              </a:rPr>
              <a:t>drawSierpinski</a:t>
            </a:r>
            <a:r>
              <a:rPr lang="en-US" sz="1400" b="1" dirty="0" smtClean="0">
                <a:latin typeface="Courier New" pitchFamily="49" charset="0"/>
              </a:rPr>
              <a:t>(</a:t>
            </a:r>
            <a:r>
              <a:rPr lang="en-US" sz="1400" b="1" dirty="0" err="1" smtClean="0">
                <a:latin typeface="Courier New" pitchFamily="49" charset="0"/>
              </a:rPr>
              <a:t>GraphicsContent</a:t>
            </a:r>
            <a:r>
              <a:rPr lang="en-US" sz="1400" b="1" dirty="0" smtClean="0">
                <a:latin typeface="Courier New" pitchFamily="49" charset="0"/>
              </a:rPr>
              <a:t> </a:t>
            </a:r>
            <a:r>
              <a:rPr lang="en-US" sz="1400" b="1" dirty="0" err="1" smtClean="0">
                <a:latin typeface="Courier New" pitchFamily="49" charset="0"/>
              </a:rPr>
              <a:t>gc</a:t>
            </a:r>
            <a:r>
              <a:rPr lang="en-US" sz="1400" b="1" dirty="0" smtClean="0">
                <a:latin typeface="Courier New" pitchFamily="49" charset="0"/>
              </a:rPr>
              <a:t>, </a:t>
            </a:r>
            <a:r>
              <a:rPr lang="en-US" sz="1400" b="1" dirty="0" err="1">
                <a:latin typeface="Courier New" pitchFamily="49" charset="0"/>
              </a:rPr>
              <a:t>int</a:t>
            </a:r>
            <a:r>
              <a:rPr lang="en-US" sz="1400" b="1" dirty="0">
                <a:latin typeface="Courier New" pitchFamily="49" charset="0"/>
              </a:rPr>
              <a:t> lev,</a:t>
            </a:r>
          </a:p>
          <a:p>
            <a:pPr algn="l">
              <a:lnSpc>
                <a:spcPct val="50000"/>
              </a:lnSpc>
              <a:spcBef>
                <a:spcPct val="50000"/>
              </a:spcBef>
            </a:pPr>
            <a:r>
              <a:rPr lang="en-US" sz="1400" b="1" dirty="0">
                <a:latin typeface="Courier New" pitchFamily="49" charset="0"/>
              </a:rPr>
              <a:t>                            Point p1, Point p2, Point p3)</a:t>
            </a:r>
          </a:p>
          <a:p>
            <a:pPr algn="l">
              <a:lnSpc>
                <a:spcPct val="50000"/>
              </a:lnSpc>
              <a:spcBef>
                <a:spcPct val="50000"/>
              </a:spcBef>
            </a:pPr>
            <a:r>
              <a:rPr lang="en-US" sz="1400" b="1" dirty="0">
                <a:latin typeface="Courier New" pitchFamily="49" charset="0"/>
              </a:rPr>
              <a:t>{</a:t>
            </a:r>
          </a:p>
          <a:p>
            <a:pPr algn="l">
              <a:lnSpc>
                <a:spcPct val="50000"/>
              </a:lnSpc>
              <a:spcBef>
                <a:spcPct val="50000"/>
              </a:spcBef>
            </a:pPr>
            <a:r>
              <a:rPr lang="en-US" sz="1400" b="1" dirty="0">
                <a:latin typeface="Courier New" pitchFamily="49" charset="0"/>
              </a:rPr>
              <a:t>     Point midP1P2;</a:t>
            </a:r>
          </a:p>
          <a:p>
            <a:pPr algn="l">
              <a:lnSpc>
                <a:spcPct val="50000"/>
              </a:lnSpc>
              <a:spcBef>
                <a:spcPct val="50000"/>
              </a:spcBef>
            </a:pPr>
            <a:r>
              <a:rPr lang="en-US" sz="1400" b="1" dirty="0">
                <a:latin typeface="Courier New" pitchFamily="49" charset="0"/>
              </a:rPr>
              <a:t>     Point midP2P3;</a:t>
            </a:r>
          </a:p>
          <a:p>
            <a:pPr algn="l">
              <a:lnSpc>
                <a:spcPct val="50000"/>
              </a:lnSpc>
              <a:spcBef>
                <a:spcPct val="50000"/>
              </a:spcBef>
            </a:pPr>
            <a:r>
              <a:rPr lang="en-US" sz="1400" b="1" dirty="0">
                <a:latin typeface="Courier New" pitchFamily="49" charset="0"/>
              </a:rPr>
              <a:t>     Point midP3P1;</a:t>
            </a:r>
          </a:p>
          <a:p>
            <a:pPr algn="l">
              <a:lnSpc>
                <a:spcPct val="50000"/>
              </a:lnSpc>
              <a:spcBef>
                <a:spcPct val="50000"/>
              </a:spcBef>
            </a:pPr>
            <a:r>
              <a:rPr lang="en-US" sz="1400" b="1" dirty="0">
                <a:latin typeface="Courier New" pitchFamily="49" charset="0"/>
              </a:rPr>
              <a:t>     if(</a:t>
            </a:r>
            <a:r>
              <a:rPr lang="en-US" sz="1400" b="1" dirty="0" err="1">
                <a:latin typeface="Courier New" pitchFamily="49" charset="0"/>
              </a:rPr>
              <a:t>lev</a:t>
            </a:r>
            <a:r>
              <a:rPr lang="en-US" sz="1400" b="1" dirty="0">
                <a:latin typeface="Courier New" pitchFamily="49" charset="0"/>
              </a:rPr>
              <a:t> &gt; 0)</a:t>
            </a:r>
          </a:p>
          <a:p>
            <a:pPr algn="l">
              <a:lnSpc>
                <a:spcPct val="50000"/>
              </a:lnSpc>
              <a:spcBef>
                <a:spcPct val="50000"/>
              </a:spcBef>
            </a:pPr>
            <a:r>
              <a:rPr lang="en-US" sz="1400" b="1" dirty="0">
                <a:latin typeface="Courier New" pitchFamily="49" charset="0"/>
              </a:rPr>
              <a:t>     {</a:t>
            </a:r>
          </a:p>
          <a:p>
            <a:pPr algn="l">
              <a:lnSpc>
                <a:spcPct val="50000"/>
              </a:lnSpc>
              <a:spcBef>
                <a:spcPct val="50000"/>
              </a:spcBef>
            </a:pPr>
            <a:r>
              <a:rPr lang="en-US" sz="1400" b="1" dirty="0">
                <a:latin typeface="Courier New" pitchFamily="49" charset="0"/>
              </a:rPr>
              <a:t>        </a:t>
            </a:r>
            <a:r>
              <a:rPr lang="en-US" sz="1400" b="1" dirty="0" err="1" smtClean="0">
                <a:latin typeface="Courier New" pitchFamily="49" charset="0"/>
              </a:rPr>
              <a:t>gc.strokeLine</a:t>
            </a:r>
            <a:r>
              <a:rPr lang="en-US" sz="1400" b="1" dirty="0" smtClean="0">
                <a:latin typeface="Courier New" pitchFamily="49" charset="0"/>
              </a:rPr>
              <a:t>(p1.x</a:t>
            </a:r>
            <a:r>
              <a:rPr lang="en-US" sz="1400" b="1" dirty="0">
                <a:latin typeface="Courier New" pitchFamily="49" charset="0"/>
              </a:rPr>
              <a:t>, p1.y, p2.x, p2.y);</a:t>
            </a:r>
          </a:p>
          <a:p>
            <a:pPr algn="l">
              <a:lnSpc>
                <a:spcPct val="50000"/>
              </a:lnSpc>
              <a:spcBef>
                <a:spcPct val="50000"/>
              </a:spcBef>
            </a:pPr>
            <a:r>
              <a:rPr lang="en-US" sz="1400" b="1" dirty="0">
                <a:latin typeface="Courier New" pitchFamily="49" charset="0"/>
              </a:rPr>
              <a:t>        </a:t>
            </a:r>
            <a:r>
              <a:rPr lang="en-US" sz="1400" b="1" dirty="0" err="1" smtClean="0">
                <a:latin typeface="Courier New" pitchFamily="49" charset="0"/>
              </a:rPr>
              <a:t>gc.strokeLine</a:t>
            </a:r>
            <a:r>
              <a:rPr lang="en-US" sz="1400" b="1" dirty="0" smtClean="0">
                <a:latin typeface="Courier New" pitchFamily="49" charset="0"/>
              </a:rPr>
              <a:t>(p2.x</a:t>
            </a:r>
            <a:r>
              <a:rPr lang="en-US" sz="1400" b="1" dirty="0">
                <a:latin typeface="Courier New" pitchFamily="49" charset="0"/>
              </a:rPr>
              <a:t>, p2.y, p3.x, p3.y);</a:t>
            </a:r>
          </a:p>
          <a:p>
            <a:pPr algn="l">
              <a:lnSpc>
                <a:spcPct val="50000"/>
              </a:lnSpc>
              <a:spcBef>
                <a:spcPct val="50000"/>
              </a:spcBef>
            </a:pPr>
            <a:r>
              <a:rPr lang="en-US" sz="1400" b="1" dirty="0">
                <a:latin typeface="Courier New" pitchFamily="49" charset="0"/>
              </a:rPr>
              <a:t>        </a:t>
            </a:r>
            <a:r>
              <a:rPr lang="en-US" sz="1400" b="1" dirty="0" err="1" smtClean="0">
                <a:latin typeface="Courier New" pitchFamily="49" charset="0"/>
              </a:rPr>
              <a:t>gc.strokeLine</a:t>
            </a:r>
            <a:r>
              <a:rPr lang="en-US" sz="1400" b="1" dirty="0" smtClean="0">
                <a:latin typeface="Courier New" pitchFamily="49" charset="0"/>
              </a:rPr>
              <a:t>(p3.x</a:t>
            </a:r>
            <a:r>
              <a:rPr lang="en-US" sz="1400" b="1" dirty="0">
                <a:latin typeface="Courier New" pitchFamily="49" charset="0"/>
              </a:rPr>
              <a:t>, p3.y, p1.x, p1.y);</a:t>
            </a:r>
          </a:p>
          <a:p>
            <a:pPr algn="l">
              <a:lnSpc>
                <a:spcPct val="50000"/>
              </a:lnSpc>
              <a:spcBef>
                <a:spcPct val="50000"/>
              </a:spcBef>
            </a:pPr>
            <a:r>
              <a:rPr lang="en-US" sz="1400" b="1" dirty="0">
                <a:latin typeface="Courier New" pitchFamily="49" charset="0"/>
              </a:rPr>
              <a:t>        midP1P2 = </a:t>
            </a:r>
            <a:r>
              <a:rPr lang="en-US" sz="1400" b="1" dirty="0" err="1">
                <a:latin typeface="Courier New" pitchFamily="49" charset="0"/>
              </a:rPr>
              <a:t>midPoint</a:t>
            </a:r>
            <a:r>
              <a:rPr lang="en-US" sz="1400" b="1" dirty="0">
                <a:latin typeface="Courier New" pitchFamily="49" charset="0"/>
              </a:rPr>
              <a:t>(p1, p2);</a:t>
            </a:r>
          </a:p>
          <a:p>
            <a:pPr algn="l">
              <a:lnSpc>
                <a:spcPct val="50000"/>
              </a:lnSpc>
              <a:spcBef>
                <a:spcPct val="50000"/>
              </a:spcBef>
            </a:pPr>
            <a:r>
              <a:rPr lang="en-US" sz="1400" b="1" dirty="0">
                <a:latin typeface="Courier New" pitchFamily="49" charset="0"/>
              </a:rPr>
              <a:t>        midP2P3 = </a:t>
            </a:r>
            <a:r>
              <a:rPr lang="en-US" sz="1400" b="1" dirty="0" err="1">
                <a:latin typeface="Courier New" pitchFamily="49" charset="0"/>
              </a:rPr>
              <a:t>midPoint</a:t>
            </a:r>
            <a:r>
              <a:rPr lang="en-US" sz="1400" b="1" dirty="0">
                <a:latin typeface="Courier New" pitchFamily="49" charset="0"/>
              </a:rPr>
              <a:t>(p2, p3);</a:t>
            </a:r>
          </a:p>
          <a:p>
            <a:pPr algn="l">
              <a:lnSpc>
                <a:spcPct val="50000"/>
              </a:lnSpc>
              <a:spcBef>
                <a:spcPct val="50000"/>
              </a:spcBef>
            </a:pPr>
            <a:r>
              <a:rPr lang="en-US" sz="1400" b="1" dirty="0">
                <a:latin typeface="Courier New" pitchFamily="49" charset="0"/>
              </a:rPr>
              <a:t>        midP3P1 = </a:t>
            </a:r>
            <a:r>
              <a:rPr lang="en-US" sz="1400" b="1" dirty="0" err="1">
                <a:latin typeface="Courier New" pitchFamily="49" charset="0"/>
              </a:rPr>
              <a:t>midPoint</a:t>
            </a:r>
            <a:r>
              <a:rPr lang="en-US" sz="1400" b="1" dirty="0">
                <a:latin typeface="Courier New" pitchFamily="49" charset="0"/>
              </a:rPr>
              <a:t>(p3, p1);</a:t>
            </a:r>
          </a:p>
          <a:p>
            <a:pPr algn="l">
              <a:lnSpc>
                <a:spcPct val="50000"/>
              </a:lnSpc>
              <a:spcBef>
                <a:spcPct val="50000"/>
              </a:spcBef>
            </a:pPr>
            <a:r>
              <a:rPr lang="en-US" sz="1400" b="1" dirty="0">
                <a:latin typeface="Courier New" pitchFamily="49" charset="0"/>
              </a:rPr>
              <a:t>        </a:t>
            </a:r>
            <a:r>
              <a:rPr lang="en-US" sz="1400" b="1" dirty="0" err="1" smtClean="0">
                <a:latin typeface="Courier New" pitchFamily="49" charset="0"/>
              </a:rPr>
              <a:t>drawSierpinski</a:t>
            </a:r>
            <a:r>
              <a:rPr lang="en-US" sz="1400" b="1" dirty="0" smtClean="0">
                <a:latin typeface="Courier New" pitchFamily="49" charset="0"/>
              </a:rPr>
              <a:t>(</a:t>
            </a:r>
            <a:r>
              <a:rPr lang="en-US" sz="1400" b="1" dirty="0" err="1" smtClean="0">
                <a:latin typeface="Courier New" pitchFamily="49" charset="0"/>
              </a:rPr>
              <a:t>gc</a:t>
            </a:r>
            <a:r>
              <a:rPr lang="en-US" sz="1400" b="1" dirty="0" smtClean="0">
                <a:latin typeface="Courier New" pitchFamily="49" charset="0"/>
              </a:rPr>
              <a:t>, </a:t>
            </a:r>
            <a:r>
              <a:rPr lang="en-US" sz="1400" b="1" dirty="0">
                <a:latin typeface="Courier New" pitchFamily="49" charset="0"/>
              </a:rPr>
              <a:t>lev - 1, p1, midP1P2, midP3P1);</a:t>
            </a:r>
          </a:p>
          <a:p>
            <a:pPr algn="l">
              <a:lnSpc>
                <a:spcPct val="50000"/>
              </a:lnSpc>
              <a:spcBef>
                <a:spcPct val="50000"/>
              </a:spcBef>
            </a:pPr>
            <a:r>
              <a:rPr lang="en-US" sz="1400" b="1" dirty="0">
                <a:latin typeface="Courier New" pitchFamily="49" charset="0"/>
              </a:rPr>
              <a:t>        </a:t>
            </a:r>
            <a:r>
              <a:rPr lang="en-US" sz="1400" b="1" dirty="0" err="1" smtClean="0">
                <a:latin typeface="Courier New" pitchFamily="49" charset="0"/>
              </a:rPr>
              <a:t>drawSierpinski</a:t>
            </a:r>
            <a:r>
              <a:rPr lang="en-US" sz="1400" b="1" dirty="0" smtClean="0">
                <a:latin typeface="Courier New" pitchFamily="49" charset="0"/>
              </a:rPr>
              <a:t>(</a:t>
            </a:r>
            <a:r>
              <a:rPr lang="en-US" sz="1400" b="1" dirty="0" err="1" smtClean="0">
                <a:latin typeface="Courier New" pitchFamily="49" charset="0"/>
              </a:rPr>
              <a:t>gc</a:t>
            </a:r>
            <a:r>
              <a:rPr lang="en-US" sz="1400" b="1" dirty="0" smtClean="0">
                <a:latin typeface="Courier New" pitchFamily="49" charset="0"/>
              </a:rPr>
              <a:t>, </a:t>
            </a:r>
            <a:r>
              <a:rPr lang="en-US" sz="1400" b="1" dirty="0">
                <a:latin typeface="Courier New" pitchFamily="49" charset="0"/>
              </a:rPr>
              <a:t>lev - 1, p2, midP2P3, midP1P2);</a:t>
            </a:r>
          </a:p>
          <a:p>
            <a:pPr algn="l">
              <a:lnSpc>
                <a:spcPct val="50000"/>
              </a:lnSpc>
              <a:spcBef>
                <a:spcPct val="50000"/>
              </a:spcBef>
            </a:pPr>
            <a:r>
              <a:rPr lang="en-US" sz="1400" b="1" dirty="0">
                <a:latin typeface="Courier New" pitchFamily="49" charset="0"/>
              </a:rPr>
              <a:t>        </a:t>
            </a:r>
            <a:r>
              <a:rPr lang="en-US" sz="1400" b="1" dirty="0" err="1" smtClean="0">
                <a:latin typeface="Courier New" pitchFamily="49" charset="0"/>
              </a:rPr>
              <a:t>drawSierpinski</a:t>
            </a:r>
            <a:r>
              <a:rPr lang="en-US" sz="1400" b="1" dirty="0" smtClean="0">
                <a:latin typeface="Courier New" pitchFamily="49" charset="0"/>
              </a:rPr>
              <a:t>(</a:t>
            </a:r>
            <a:r>
              <a:rPr lang="en-US" sz="1400" b="1" dirty="0" err="1" smtClean="0">
                <a:latin typeface="Courier New" pitchFamily="49" charset="0"/>
              </a:rPr>
              <a:t>gc</a:t>
            </a:r>
            <a:r>
              <a:rPr lang="en-US" sz="1400" b="1" dirty="0" smtClean="0">
                <a:latin typeface="Courier New" pitchFamily="49" charset="0"/>
              </a:rPr>
              <a:t>, </a:t>
            </a:r>
            <a:r>
              <a:rPr lang="en-US" sz="1400" b="1" dirty="0">
                <a:latin typeface="Courier New" pitchFamily="49" charset="0"/>
              </a:rPr>
              <a:t>lev - 1, p3, midP3P1, midP2P3);</a:t>
            </a:r>
          </a:p>
          <a:p>
            <a:pPr algn="l">
              <a:lnSpc>
                <a:spcPct val="50000"/>
              </a:lnSpc>
              <a:spcBef>
                <a:spcPct val="50000"/>
              </a:spcBef>
            </a:pPr>
            <a:r>
              <a:rPr lang="en-US" sz="1400" b="1" dirty="0">
                <a:latin typeface="Courier New" pitchFamily="49" charset="0"/>
              </a:rPr>
              <a:t>     }</a:t>
            </a:r>
          </a:p>
          <a:p>
            <a:pPr algn="l">
              <a:lnSpc>
                <a:spcPct val="50000"/>
              </a:lnSpc>
              <a:spcBef>
                <a:spcPct val="50000"/>
              </a:spcBef>
            </a:pPr>
            <a:r>
              <a:rPr lang="en-US" sz="1400" b="1" dirty="0">
                <a:latin typeface="Courier New" pitchFamily="49" charset="0"/>
              </a:rPr>
              <a:t>}</a:t>
            </a:r>
          </a:p>
        </p:txBody>
      </p:sp>
      <p:pic>
        <p:nvPicPr>
          <p:cNvPr id="59396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934200" y="3657600"/>
            <a:ext cx="1990725" cy="1800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95505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8229600" cy="1143000"/>
          </a:xfrm>
        </p:spPr>
        <p:txBody>
          <a:bodyPr/>
          <a:lstStyle/>
          <a:p>
            <a:pPr algn="l" eaLnBrk="1" hangingPunct="1"/>
            <a:r>
              <a:rPr lang="en-US" sz="3200" b="1" dirty="0" smtClean="0">
                <a:latin typeface="Lucida Sans" pitchFamily="34" charset="0"/>
              </a:rPr>
              <a:t>Koch Curve</a:t>
            </a: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1676400" y="1295400"/>
            <a:ext cx="1263650" cy="4800600"/>
            <a:chOff x="736" y="864"/>
            <a:chExt cx="862" cy="3024"/>
          </a:xfrm>
        </p:grpSpPr>
        <p:sp>
          <p:nvSpPr>
            <p:cNvPr id="60432" name="Line 4"/>
            <p:cNvSpPr>
              <a:spLocks noChangeShapeType="1"/>
            </p:cNvSpPr>
            <p:nvPr/>
          </p:nvSpPr>
          <p:spPr bwMode="auto">
            <a:xfrm>
              <a:off x="1536" y="1008"/>
              <a:ext cx="0" cy="276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433" name="Text Box 5"/>
            <p:cNvSpPr txBox="1">
              <a:spLocks noChangeArrowheads="1"/>
            </p:cNvSpPr>
            <p:nvPr/>
          </p:nvSpPr>
          <p:spPr bwMode="auto">
            <a:xfrm>
              <a:off x="736" y="864"/>
              <a:ext cx="862" cy="288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/>
                <a:t>&lt; </a:t>
              </a:r>
              <a:r>
                <a:rPr lang="en-US" i="1"/>
                <a:t>x</a:t>
              </a:r>
              <a:r>
                <a:rPr lang="en-US" baseline="-25000"/>
                <a:t>5</a:t>
              </a:r>
              <a:r>
                <a:rPr lang="en-US"/>
                <a:t>, </a:t>
              </a:r>
              <a:r>
                <a:rPr lang="en-US" i="1"/>
                <a:t>y</a:t>
              </a:r>
              <a:r>
                <a:rPr lang="en-US" baseline="-25000"/>
                <a:t>5</a:t>
              </a:r>
              <a:r>
                <a:rPr lang="en-US" i="1"/>
                <a:t>&gt;</a:t>
              </a:r>
              <a:endParaRPr lang="en-US"/>
            </a:p>
          </p:txBody>
        </p:sp>
        <p:sp>
          <p:nvSpPr>
            <p:cNvPr id="60434" name="Text Box 6"/>
            <p:cNvSpPr txBox="1">
              <a:spLocks noChangeArrowheads="1"/>
            </p:cNvSpPr>
            <p:nvPr/>
          </p:nvSpPr>
          <p:spPr bwMode="auto">
            <a:xfrm>
              <a:off x="736" y="3600"/>
              <a:ext cx="862" cy="288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/>
                <a:t>&lt; </a:t>
              </a:r>
              <a:r>
                <a:rPr lang="en-US" i="1"/>
                <a:t>x</a:t>
              </a:r>
              <a:r>
                <a:rPr lang="en-US" baseline="-25000"/>
                <a:t>1</a:t>
              </a:r>
              <a:r>
                <a:rPr lang="en-US"/>
                <a:t>, </a:t>
              </a:r>
              <a:r>
                <a:rPr lang="en-US" i="1"/>
                <a:t>y</a:t>
              </a:r>
              <a:r>
                <a:rPr lang="en-US" baseline="-25000"/>
                <a:t>1</a:t>
              </a:r>
              <a:r>
                <a:rPr lang="en-US" i="1"/>
                <a:t>&gt;</a:t>
              </a:r>
              <a:endParaRPr lang="en-US"/>
            </a:p>
          </p:txBody>
        </p:sp>
      </p:grpSp>
      <p:sp>
        <p:nvSpPr>
          <p:cNvPr id="695303" name="AutoShape 7"/>
          <p:cNvSpPr>
            <a:spLocks noChangeArrowheads="1"/>
          </p:cNvSpPr>
          <p:nvPr/>
        </p:nvSpPr>
        <p:spPr bwMode="auto">
          <a:xfrm>
            <a:off x="3498850" y="3124200"/>
            <a:ext cx="1758950" cy="990600"/>
          </a:xfrm>
          <a:prstGeom prst="rightArrow">
            <a:avLst>
              <a:gd name="adj1" fmla="val 50000"/>
              <a:gd name="adj2" fmla="val 44391"/>
            </a:avLst>
          </a:prstGeom>
          <a:solidFill>
            <a:schemeClr val="folHlink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 eaLnBrk="0" hangingPunct="0"/>
            <a:r>
              <a:rPr lang="en-US"/>
              <a:t>Becomes</a:t>
            </a:r>
          </a:p>
        </p:txBody>
      </p:sp>
      <p:grpSp>
        <p:nvGrpSpPr>
          <p:cNvPr id="3" name="Group 8"/>
          <p:cNvGrpSpPr>
            <a:grpSpLocks/>
          </p:cNvGrpSpPr>
          <p:nvPr/>
        </p:nvGrpSpPr>
        <p:grpSpPr bwMode="auto">
          <a:xfrm>
            <a:off x="5553075" y="1295400"/>
            <a:ext cx="2981325" cy="4800600"/>
            <a:chOff x="3088" y="864"/>
            <a:chExt cx="2034" cy="3024"/>
          </a:xfrm>
        </p:grpSpPr>
        <p:grpSp>
          <p:nvGrpSpPr>
            <p:cNvPr id="4" name="Group 9"/>
            <p:cNvGrpSpPr>
              <a:grpSpLocks/>
            </p:cNvGrpSpPr>
            <p:nvPr/>
          </p:nvGrpSpPr>
          <p:grpSpPr bwMode="auto">
            <a:xfrm>
              <a:off x="3888" y="1008"/>
              <a:ext cx="432" cy="2745"/>
              <a:chOff x="3888" y="1008"/>
              <a:chExt cx="432" cy="2745"/>
            </a:xfrm>
          </p:grpSpPr>
          <p:sp>
            <p:nvSpPr>
              <p:cNvPr id="60428" name="Line 10"/>
              <p:cNvSpPr>
                <a:spLocks noChangeShapeType="1"/>
              </p:cNvSpPr>
              <p:nvPr/>
            </p:nvSpPr>
            <p:spPr bwMode="auto">
              <a:xfrm>
                <a:off x="3888" y="2832"/>
                <a:ext cx="0" cy="921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429" name="Line 11"/>
              <p:cNvSpPr>
                <a:spLocks noChangeShapeType="1"/>
              </p:cNvSpPr>
              <p:nvPr/>
            </p:nvSpPr>
            <p:spPr bwMode="auto">
              <a:xfrm>
                <a:off x="3888" y="1008"/>
                <a:ext cx="0" cy="921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430" name="Line 12"/>
              <p:cNvSpPr>
                <a:spLocks noChangeShapeType="1"/>
              </p:cNvSpPr>
              <p:nvPr/>
            </p:nvSpPr>
            <p:spPr bwMode="auto">
              <a:xfrm>
                <a:off x="3888" y="1920"/>
                <a:ext cx="432" cy="43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431" name="Line 13"/>
              <p:cNvSpPr>
                <a:spLocks noChangeShapeType="1"/>
              </p:cNvSpPr>
              <p:nvPr/>
            </p:nvSpPr>
            <p:spPr bwMode="auto">
              <a:xfrm flipH="1">
                <a:off x="3888" y="2352"/>
                <a:ext cx="432" cy="48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60423" name="Text Box 14"/>
            <p:cNvSpPr txBox="1">
              <a:spLocks noChangeArrowheads="1"/>
            </p:cNvSpPr>
            <p:nvPr/>
          </p:nvSpPr>
          <p:spPr bwMode="auto">
            <a:xfrm>
              <a:off x="3088" y="864"/>
              <a:ext cx="862" cy="288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/>
                <a:t>&lt; </a:t>
              </a:r>
              <a:r>
                <a:rPr lang="en-US" i="1"/>
                <a:t>x</a:t>
              </a:r>
              <a:r>
                <a:rPr lang="en-US" baseline="-25000"/>
                <a:t>5</a:t>
              </a:r>
              <a:r>
                <a:rPr lang="en-US"/>
                <a:t>, </a:t>
              </a:r>
              <a:r>
                <a:rPr lang="en-US" i="1"/>
                <a:t>y</a:t>
              </a:r>
              <a:r>
                <a:rPr lang="en-US" baseline="-25000"/>
                <a:t>5</a:t>
              </a:r>
              <a:r>
                <a:rPr lang="en-US" i="1"/>
                <a:t>&gt;</a:t>
              </a:r>
              <a:endParaRPr lang="en-US"/>
            </a:p>
          </p:txBody>
        </p:sp>
        <p:sp>
          <p:nvSpPr>
            <p:cNvPr id="60424" name="Text Box 15"/>
            <p:cNvSpPr txBox="1">
              <a:spLocks noChangeArrowheads="1"/>
            </p:cNvSpPr>
            <p:nvPr/>
          </p:nvSpPr>
          <p:spPr bwMode="auto">
            <a:xfrm>
              <a:off x="3088" y="3600"/>
              <a:ext cx="862" cy="288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/>
                <a:t>&lt; </a:t>
              </a:r>
              <a:r>
                <a:rPr lang="en-US" i="1"/>
                <a:t>x</a:t>
              </a:r>
              <a:r>
                <a:rPr lang="en-US" baseline="-25000"/>
                <a:t>1</a:t>
              </a:r>
              <a:r>
                <a:rPr lang="en-US"/>
                <a:t>, </a:t>
              </a:r>
              <a:r>
                <a:rPr lang="en-US" i="1"/>
                <a:t>y</a:t>
              </a:r>
              <a:r>
                <a:rPr lang="en-US" baseline="-25000"/>
                <a:t>1</a:t>
              </a:r>
              <a:r>
                <a:rPr lang="en-US" i="1"/>
                <a:t>&gt;</a:t>
              </a:r>
              <a:endParaRPr lang="en-US"/>
            </a:p>
          </p:txBody>
        </p:sp>
        <p:sp>
          <p:nvSpPr>
            <p:cNvPr id="60425" name="Text Box 16"/>
            <p:cNvSpPr txBox="1">
              <a:spLocks noChangeArrowheads="1"/>
            </p:cNvSpPr>
            <p:nvPr/>
          </p:nvSpPr>
          <p:spPr bwMode="auto">
            <a:xfrm>
              <a:off x="3088" y="1776"/>
              <a:ext cx="862" cy="288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/>
                <a:t>&lt; </a:t>
              </a:r>
              <a:r>
                <a:rPr lang="en-US" i="1"/>
                <a:t>x</a:t>
              </a:r>
              <a:r>
                <a:rPr lang="en-US" baseline="-25000"/>
                <a:t>4</a:t>
              </a:r>
              <a:r>
                <a:rPr lang="en-US"/>
                <a:t>, </a:t>
              </a:r>
              <a:r>
                <a:rPr lang="en-US" i="1"/>
                <a:t>y</a:t>
              </a:r>
              <a:r>
                <a:rPr lang="en-US" baseline="-25000"/>
                <a:t>4</a:t>
              </a:r>
              <a:r>
                <a:rPr lang="en-US" i="1"/>
                <a:t>&gt;</a:t>
              </a:r>
              <a:endParaRPr lang="en-US"/>
            </a:p>
          </p:txBody>
        </p:sp>
        <p:sp>
          <p:nvSpPr>
            <p:cNvPr id="60426" name="Text Box 17"/>
            <p:cNvSpPr txBox="1">
              <a:spLocks noChangeArrowheads="1"/>
            </p:cNvSpPr>
            <p:nvPr/>
          </p:nvSpPr>
          <p:spPr bwMode="auto">
            <a:xfrm>
              <a:off x="3088" y="2688"/>
              <a:ext cx="862" cy="288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/>
                <a:t>&lt; </a:t>
              </a:r>
              <a:r>
                <a:rPr lang="en-US" i="1"/>
                <a:t>x</a:t>
              </a:r>
              <a:r>
                <a:rPr lang="en-US" baseline="-25000"/>
                <a:t>2</a:t>
              </a:r>
              <a:r>
                <a:rPr lang="en-US"/>
                <a:t>, </a:t>
              </a:r>
              <a:r>
                <a:rPr lang="en-US" i="1"/>
                <a:t>y</a:t>
              </a:r>
              <a:r>
                <a:rPr lang="en-US" baseline="-25000"/>
                <a:t>2</a:t>
              </a:r>
              <a:r>
                <a:rPr lang="en-US" i="1"/>
                <a:t>&gt;</a:t>
              </a:r>
              <a:endParaRPr lang="en-US"/>
            </a:p>
          </p:txBody>
        </p:sp>
        <p:sp>
          <p:nvSpPr>
            <p:cNvPr id="60427" name="Text Box 18"/>
            <p:cNvSpPr txBox="1">
              <a:spLocks noChangeArrowheads="1"/>
            </p:cNvSpPr>
            <p:nvPr/>
          </p:nvSpPr>
          <p:spPr bwMode="auto">
            <a:xfrm>
              <a:off x="4260" y="2208"/>
              <a:ext cx="862" cy="288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/>
                <a:t>&lt; </a:t>
              </a:r>
              <a:r>
                <a:rPr lang="en-US" i="1"/>
                <a:t>x</a:t>
              </a:r>
              <a:r>
                <a:rPr lang="en-US" baseline="-25000"/>
                <a:t>3</a:t>
              </a:r>
              <a:r>
                <a:rPr lang="en-US"/>
                <a:t>, </a:t>
              </a:r>
              <a:r>
                <a:rPr lang="en-US" i="1"/>
                <a:t>y</a:t>
              </a:r>
              <a:r>
                <a:rPr lang="en-US" baseline="-25000"/>
                <a:t>3</a:t>
              </a:r>
              <a:r>
                <a:rPr lang="en-US" i="1"/>
                <a:t>&gt;</a:t>
              </a:r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4999399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5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695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5303" grpId="0" animBg="1" autoUpdateAnimBg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2" name="Picture 2" descr="KochLevel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33800" y="2209800"/>
            <a:ext cx="2759075" cy="93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43" name="Picture 3" descr="KochLevel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33800" y="3810000"/>
            <a:ext cx="2759075" cy="93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44" name="Picture 4" descr="KochLevel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733800" y="5562600"/>
            <a:ext cx="2759075" cy="93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1445" name="Line 5"/>
          <p:cNvSpPr>
            <a:spLocks noChangeShapeType="1"/>
          </p:cNvSpPr>
          <p:nvPr/>
        </p:nvSpPr>
        <p:spPr bwMode="auto">
          <a:xfrm>
            <a:off x="3581400" y="1600200"/>
            <a:ext cx="2819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1446" name="Text Box 6"/>
          <p:cNvSpPr txBox="1">
            <a:spLocks noChangeArrowheads="1"/>
          </p:cNvSpPr>
          <p:nvPr/>
        </p:nvSpPr>
        <p:spPr bwMode="auto">
          <a:xfrm>
            <a:off x="1143000" y="1371600"/>
            <a:ext cx="11239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>
                <a:latin typeface="Times" pitchFamily="-48" charset="0"/>
              </a:rPr>
              <a:t>Order 1</a:t>
            </a:r>
          </a:p>
        </p:txBody>
      </p:sp>
      <p:sp>
        <p:nvSpPr>
          <p:cNvPr id="61447" name="Text Box 7"/>
          <p:cNvSpPr txBox="1">
            <a:spLocks noChangeArrowheads="1"/>
          </p:cNvSpPr>
          <p:nvPr/>
        </p:nvSpPr>
        <p:spPr bwMode="auto">
          <a:xfrm>
            <a:off x="1143000" y="2743200"/>
            <a:ext cx="11239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>
                <a:latin typeface="Times" pitchFamily="-48" charset="0"/>
              </a:rPr>
              <a:t>Order 2</a:t>
            </a:r>
          </a:p>
        </p:txBody>
      </p:sp>
      <p:sp>
        <p:nvSpPr>
          <p:cNvPr id="61448" name="Text Box 8"/>
          <p:cNvSpPr txBox="1">
            <a:spLocks noChangeArrowheads="1"/>
          </p:cNvSpPr>
          <p:nvPr/>
        </p:nvSpPr>
        <p:spPr bwMode="auto">
          <a:xfrm>
            <a:off x="1143000" y="4343400"/>
            <a:ext cx="11239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>
                <a:latin typeface="Times" pitchFamily="-48" charset="0"/>
              </a:rPr>
              <a:t>Order 3</a:t>
            </a:r>
          </a:p>
        </p:txBody>
      </p:sp>
      <p:sp>
        <p:nvSpPr>
          <p:cNvPr id="61449" name="Text Box 9"/>
          <p:cNvSpPr txBox="1">
            <a:spLocks noChangeArrowheads="1"/>
          </p:cNvSpPr>
          <p:nvPr/>
        </p:nvSpPr>
        <p:spPr bwMode="auto">
          <a:xfrm>
            <a:off x="1143000" y="6019800"/>
            <a:ext cx="11239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>
                <a:latin typeface="Times" pitchFamily="-48" charset="0"/>
              </a:rPr>
              <a:t>Order 4</a:t>
            </a:r>
          </a:p>
        </p:txBody>
      </p:sp>
      <p:sp>
        <p:nvSpPr>
          <p:cNvPr id="61450" name="Text Box 11"/>
          <p:cNvSpPr txBox="1">
            <a:spLocks noChangeArrowheads="1"/>
          </p:cNvSpPr>
          <p:nvPr/>
        </p:nvSpPr>
        <p:spPr bwMode="auto">
          <a:xfrm>
            <a:off x="7739063" y="1219200"/>
            <a:ext cx="86836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>
                <a:latin typeface="Times" pitchFamily="-48" charset="0"/>
              </a:rPr>
              <a:t>1 line</a:t>
            </a:r>
          </a:p>
        </p:txBody>
      </p:sp>
      <p:sp>
        <p:nvSpPr>
          <p:cNvPr id="61451" name="Text Box 12"/>
          <p:cNvSpPr txBox="1">
            <a:spLocks noChangeArrowheads="1"/>
          </p:cNvSpPr>
          <p:nvPr/>
        </p:nvSpPr>
        <p:spPr bwMode="auto">
          <a:xfrm>
            <a:off x="7620000" y="2743200"/>
            <a:ext cx="9874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>
                <a:latin typeface="Times" pitchFamily="-48" charset="0"/>
              </a:rPr>
              <a:t>4 lines</a:t>
            </a:r>
          </a:p>
        </p:txBody>
      </p:sp>
      <p:sp>
        <p:nvSpPr>
          <p:cNvPr id="61452" name="Text Box 13"/>
          <p:cNvSpPr txBox="1">
            <a:spLocks noChangeArrowheads="1"/>
          </p:cNvSpPr>
          <p:nvPr/>
        </p:nvSpPr>
        <p:spPr bwMode="auto">
          <a:xfrm>
            <a:off x="7467600" y="4191000"/>
            <a:ext cx="11398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>
                <a:latin typeface="Times" pitchFamily="-48" charset="0"/>
              </a:rPr>
              <a:t>16 lines</a:t>
            </a:r>
          </a:p>
        </p:txBody>
      </p:sp>
      <p:sp>
        <p:nvSpPr>
          <p:cNvPr id="61453" name="Text Box 14"/>
          <p:cNvSpPr txBox="1">
            <a:spLocks noChangeArrowheads="1"/>
          </p:cNvSpPr>
          <p:nvPr/>
        </p:nvSpPr>
        <p:spPr bwMode="auto">
          <a:xfrm>
            <a:off x="7467600" y="5867400"/>
            <a:ext cx="11398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>
                <a:latin typeface="Times" pitchFamily="-48" charset="0"/>
              </a:rPr>
              <a:t>64 lines</a:t>
            </a:r>
          </a:p>
        </p:txBody>
      </p:sp>
      <p:sp>
        <p:nvSpPr>
          <p:cNvPr id="6145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8229600" cy="1143000"/>
          </a:xfrm>
        </p:spPr>
        <p:txBody>
          <a:bodyPr/>
          <a:lstStyle/>
          <a:p>
            <a:pPr algn="l" eaLnBrk="1" hangingPunct="1"/>
            <a:r>
              <a:rPr lang="en-US" sz="3200" b="1" dirty="0" smtClean="0">
                <a:latin typeface="Lucida Sans" pitchFamily="34" charset="0"/>
              </a:rPr>
              <a:t>Koch Curve</a:t>
            </a:r>
          </a:p>
        </p:txBody>
      </p:sp>
    </p:spTree>
    <p:extLst>
      <p:ext uri="{BB962C8B-B14F-4D97-AF65-F5344CB8AC3E}">
        <p14:creationId xmlns:p14="http://schemas.microsoft.com/office/powerpoint/2010/main" val="420459544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Text Box 4"/>
          <p:cNvSpPr txBox="1">
            <a:spLocks noChangeArrowheads="1"/>
          </p:cNvSpPr>
          <p:nvPr/>
        </p:nvSpPr>
        <p:spPr bwMode="auto">
          <a:xfrm>
            <a:off x="591650" y="381000"/>
            <a:ext cx="4158639" cy="6370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/>
            <a:r>
              <a:rPr lang="en-US" sz="1200" noProof="1"/>
              <a:t>//-----------------------------------------------------------------</a:t>
            </a:r>
          </a:p>
          <a:p>
            <a:pPr algn="l"/>
            <a:r>
              <a:rPr lang="en-US" sz="1200" noProof="1"/>
              <a:t>   //  Draws the fractal recursively. The base case is order 1 for</a:t>
            </a:r>
          </a:p>
          <a:p>
            <a:pPr algn="l"/>
            <a:r>
              <a:rPr lang="en-US" sz="1200" noProof="1"/>
              <a:t>   //  which a simple straight line is drawn. Otherwise three</a:t>
            </a:r>
          </a:p>
          <a:p>
            <a:pPr algn="l"/>
            <a:r>
              <a:rPr lang="en-US" sz="1200" noProof="1"/>
              <a:t>   //  intermediate points are computed, and each line segment is</a:t>
            </a:r>
          </a:p>
          <a:p>
            <a:pPr algn="l"/>
            <a:r>
              <a:rPr lang="en-US" sz="1200" noProof="1"/>
              <a:t>   //  drawn as a fractal.</a:t>
            </a:r>
          </a:p>
          <a:p>
            <a:pPr algn="l"/>
            <a:r>
              <a:rPr lang="en-US" sz="1200" noProof="1"/>
              <a:t>   //-----------------------------------------------------------------</a:t>
            </a:r>
          </a:p>
          <a:p>
            <a:pPr algn="l"/>
            <a:r>
              <a:rPr lang="en-US" sz="1200" noProof="1"/>
              <a:t>   public void drawFractal (int order, int x1, int y1, int x5, int y5,</a:t>
            </a:r>
          </a:p>
          <a:p>
            <a:pPr algn="l"/>
            <a:r>
              <a:rPr lang="en-US" sz="1200" noProof="1"/>
              <a:t>                            </a:t>
            </a:r>
            <a:r>
              <a:rPr lang="en-US" sz="1200" noProof="1" smtClean="0"/>
              <a:t>GraphicsContent gc)</a:t>
            </a:r>
            <a:endParaRPr lang="en-US" sz="1200" noProof="1"/>
          </a:p>
          <a:p>
            <a:pPr algn="l"/>
            <a:r>
              <a:rPr lang="en-US" sz="1200" noProof="1"/>
              <a:t>   {</a:t>
            </a:r>
          </a:p>
          <a:p>
            <a:pPr algn="l"/>
            <a:r>
              <a:rPr lang="en-US" sz="1200" noProof="1"/>
              <a:t>      int deltaX, deltaY, x2, y2, x3, y3, x4, y4;</a:t>
            </a:r>
          </a:p>
          <a:p>
            <a:pPr algn="l"/>
            <a:endParaRPr lang="en-US" sz="1200" noProof="1"/>
          </a:p>
          <a:p>
            <a:pPr algn="l"/>
            <a:r>
              <a:rPr lang="en-US" sz="1200" noProof="1"/>
              <a:t>      if (order == 1)</a:t>
            </a:r>
          </a:p>
          <a:p>
            <a:pPr algn="l"/>
            <a:r>
              <a:rPr lang="en-US" sz="1200" noProof="1"/>
              <a:t>         </a:t>
            </a:r>
            <a:r>
              <a:rPr lang="en-US" sz="1200" noProof="1" smtClean="0"/>
              <a:t>gc.strokeLine </a:t>
            </a:r>
            <a:r>
              <a:rPr lang="en-US" sz="1200" noProof="1"/>
              <a:t>(x1, y1, x5, y5);</a:t>
            </a:r>
          </a:p>
          <a:p>
            <a:pPr algn="l"/>
            <a:r>
              <a:rPr lang="en-US" sz="1200" noProof="1"/>
              <a:t>      else</a:t>
            </a:r>
          </a:p>
          <a:p>
            <a:pPr algn="l"/>
            <a:r>
              <a:rPr lang="en-US" sz="1200" noProof="1"/>
              <a:t>      {</a:t>
            </a:r>
          </a:p>
          <a:p>
            <a:pPr algn="l"/>
            <a:r>
              <a:rPr lang="en-US" sz="1200" noProof="1"/>
              <a:t>         deltaX = x5 - x1;  // distance between end points</a:t>
            </a:r>
          </a:p>
          <a:p>
            <a:pPr algn="l"/>
            <a:r>
              <a:rPr lang="en-US" sz="1200" noProof="1"/>
              <a:t>         deltaY = y5 - y1;</a:t>
            </a:r>
          </a:p>
          <a:p>
            <a:pPr algn="l"/>
            <a:endParaRPr lang="en-US" sz="1200" noProof="1"/>
          </a:p>
          <a:p>
            <a:pPr algn="l"/>
            <a:r>
              <a:rPr lang="en-US" sz="1200" noProof="1"/>
              <a:t>         x2 = x1 + deltaX / 3;  // one third</a:t>
            </a:r>
          </a:p>
          <a:p>
            <a:pPr algn="l"/>
            <a:r>
              <a:rPr lang="en-US" sz="1200" noProof="1"/>
              <a:t>         y2 = y1 + deltaY / 3;</a:t>
            </a:r>
          </a:p>
          <a:p>
            <a:pPr algn="l"/>
            <a:endParaRPr lang="en-US" sz="1200" noProof="1"/>
          </a:p>
          <a:p>
            <a:pPr algn="l"/>
            <a:r>
              <a:rPr lang="en-US" sz="1200" noProof="1"/>
              <a:t>         x3 = (int) ((x1+x5)/2 + SQ * (y1-y5));  // tip of projection</a:t>
            </a:r>
          </a:p>
          <a:p>
            <a:pPr algn="l"/>
            <a:r>
              <a:rPr lang="en-US" sz="1200" noProof="1"/>
              <a:t>         y3 = (int) ((y1+y5)/2 + SQ * (x5-x1));</a:t>
            </a:r>
          </a:p>
          <a:p>
            <a:pPr algn="l"/>
            <a:endParaRPr lang="en-US" sz="1200" noProof="1"/>
          </a:p>
          <a:p>
            <a:pPr algn="l"/>
            <a:r>
              <a:rPr lang="en-US" sz="1200" noProof="1"/>
              <a:t>         x4 = x1 + deltaX * 2/3;  // two thirds</a:t>
            </a:r>
          </a:p>
          <a:p>
            <a:pPr algn="l"/>
            <a:r>
              <a:rPr lang="en-US" sz="1200" noProof="1"/>
              <a:t>         y4 = y1 + deltaY * 2/3;</a:t>
            </a:r>
          </a:p>
          <a:p>
            <a:pPr algn="l"/>
            <a:endParaRPr lang="en-US" sz="1200" noProof="1"/>
          </a:p>
          <a:p>
            <a:pPr algn="l"/>
            <a:r>
              <a:rPr lang="en-US" sz="1200" noProof="1"/>
              <a:t>         drawFractal (order-1, x1, y1, x2, y2, </a:t>
            </a:r>
            <a:r>
              <a:rPr lang="en-US" sz="1200" noProof="1" smtClean="0"/>
              <a:t>gc);</a:t>
            </a:r>
            <a:endParaRPr lang="en-US" sz="1200" noProof="1"/>
          </a:p>
          <a:p>
            <a:pPr algn="l"/>
            <a:r>
              <a:rPr lang="en-US" sz="1200" noProof="1"/>
              <a:t>         drawFractal (order-1, x2, y2, x3, y3, </a:t>
            </a:r>
            <a:r>
              <a:rPr lang="en-US" sz="1200" noProof="1" smtClean="0"/>
              <a:t>gc);</a:t>
            </a:r>
            <a:endParaRPr lang="en-US" sz="1200" noProof="1"/>
          </a:p>
          <a:p>
            <a:pPr algn="l"/>
            <a:r>
              <a:rPr lang="en-US" sz="1200" noProof="1"/>
              <a:t>         drawFractal (order-1, x3, y3, x4, y4, </a:t>
            </a:r>
            <a:r>
              <a:rPr lang="en-US" sz="1200" noProof="1" smtClean="0"/>
              <a:t>gc);</a:t>
            </a:r>
            <a:endParaRPr lang="en-US" sz="1200" noProof="1"/>
          </a:p>
          <a:p>
            <a:pPr algn="l"/>
            <a:r>
              <a:rPr lang="en-US" sz="1200" noProof="1"/>
              <a:t>         drawFractal (order-1, x4, y4, x5, y5, </a:t>
            </a:r>
            <a:r>
              <a:rPr lang="en-US" sz="1200" noProof="1" smtClean="0"/>
              <a:t>gc);</a:t>
            </a:r>
            <a:endParaRPr lang="en-US" sz="1200" noProof="1"/>
          </a:p>
          <a:p>
            <a:pPr algn="l"/>
            <a:r>
              <a:rPr lang="en-US" sz="1200" noProof="1"/>
              <a:t>      }</a:t>
            </a:r>
          </a:p>
          <a:p>
            <a:pPr algn="l"/>
            <a:r>
              <a:rPr lang="en-US" sz="1200" noProof="1"/>
              <a:t>   }</a:t>
            </a:r>
          </a:p>
          <a:p>
            <a:pPr algn="l"/>
            <a:endParaRPr lang="en-US" sz="1200" dirty="0"/>
          </a:p>
        </p:txBody>
      </p:sp>
      <p:grpSp>
        <p:nvGrpSpPr>
          <p:cNvPr id="2" name="Group 6"/>
          <p:cNvGrpSpPr>
            <a:grpSpLocks/>
          </p:cNvGrpSpPr>
          <p:nvPr/>
        </p:nvGrpSpPr>
        <p:grpSpPr bwMode="auto">
          <a:xfrm>
            <a:off x="5638800" y="1066800"/>
            <a:ext cx="2981325" cy="4800600"/>
            <a:chOff x="3088" y="864"/>
            <a:chExt cx="2034" cy="3024"/>
          </a:xfrm>
        </p:grpSpPr>
        <p:grpSp>
          <p:nvGrpSpPr>
            <p:cNvPr id="3" name="Group 7"/>
            <p:cNvGrpSpPr>
              <a:grpSpLocks/>
            </p:cNvGrpSpPr>
            <p:nvPr/>
          </p:nvGrpSpPr>
          <p:grpSpPr bwMode="auto">
            <a:xfrm>
              <a:off x="3888" y="1008"/>
              <a:ext cx="432" cy="2745"/>
              <a:chOff x="3888" y="1008"/>
              <a:chExt cx="432" cy="2745"/>
            </a:xfrm>
          </p:grpSpPr>
          <p:sp>
            <p:nvSpPr>
              <p:cNvPr id="63499" name="Line 8"/>
              <p:cNvSpPr>
                <a:spLocks noChangeShapeType="1"/>
              </p:cNvSpPr>
              <p:nvPr/>
            </p:nvSpPr>
            <p:spPr bwMode="auto">
              <a:xfrm>
                <a:off x="3888" y="2832"/>
                <a:ext cx="0" cy="921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3500" name="Line 9"/>
              <p:cNvSpPr>
                <a:spLocks noChangeShapeType="1"/>
              </p:cNvSpPr>
              <p:nvPr/>
            </p:nvSpPr>
            <p:spPr bwMode="auto">
              <a:xfrm>
                <a:off x="3888" y="1008"/>
                <a:ext cx="0" cy="921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3501" name="Line 10"/>
              <p:cNvSpPr>
                <a:spLocks noChangeShapeType="1"/>
              </p:cNvSpPr>
              <p:nvPr/>
            </p:nvSpPr>
            <p:spPr bwMode="auto">
              <a:xfrm>
                <a:off x="3888" y="1920"/>
                <a:ext cx="432" cy="43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3502" name="Line 11"/>
              <p:cNvSpPr>
                <a:spLocks noChangeShapeType="1"/>
              </p:cNvSpPr>
              <p:nvPr/>
            </p:nvSpPr>
            <p:spPr bwMode="auto">
              <a:xfrm flipH="1">
                <a:off x="3888" y="2352"/>
                <a:ext cx="432" cy="48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63494" name="Text Box 12"/>
            <p:cNvSpPr txBox="1">
              <a:spLocks noChangeArrowheads="1"/>
            </p:cNvSpPr>
            <p:nvPr/>
          </p:nvSpPr>
          <p:spPr bwMode="auto">
            <a:xfrm>
              <a:off x="3088" y="864"/>
              <a:ext cx="862" cy="288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/>
                <a:t>&lt; </a:t>
              </a:r>
              <a:r>
                <a:rPr lang="en-US" i="1"/>
                <a:t>x</a:t>
              </a:r>
              <a:r>
                <a:rPr lang="en-US" baseline="-25000"/>
                <a:t>5</a:t>
              </a:r>
              <a:r>
                <a:rPr lang="en-US"/>
                <a:t>, </a:t>
              </a:r>
              <a:r>
                <a:rPr lang="en-US" i="1"/>
                <a:t>y</a:t>
              </a:r>
              <a:r>
                <a:rPr lang="en-US" baseline="-25000"/>
                <a:t>5</a:t>
              </a:r>
              <a:r>
                <a:rPr lang="en-US" i="1"/>
                <a:t>&gt;</a:t>
              </a:r>
              <a:endParaRPr lang="en-US"/>
            </a:p>
          </p:txBody>
        </p:sp>
        <p:sp>
          <p:nvSpPr>
            <p:cNvPr id="63495" name="Text Box 13"/>
            <p:cNvSpPr txBox="1">
              <a:spLocks noChangeArrowheads="1"/>
            </p:cNvSpPr>
            <p:nvPr/>
          </p:nvSpPr>
          <p:spPr bwMode="auto">
            <a:xfrm>
              <a:off x="3088" y="3600"/>
              <a:ext cx="862" cy="288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/>
                <a:t>&lt; </a:t>
              </a:r>
              <a:r>
                <a:rPr lang="en-US" i="1"/>
                <a:t>x</a:t>
              </a:r>
              <a:r>
                <a:rPr lang="en-US" baseline="-25000"/>
                <a:t>1</a:t>
              </a:r>
              <a:r>
                <a:rPr lang="en-US"/>
                <a:t>, </a:t>
              </a:r>
              <a:r>
                <a:rPr lang="en-US" i="1"/>
                <a:t>y</a:t>
              </a:r>
              <a:r>
                <a:rPr lang="en-US" baseline="-25000"/>
                <a:t>1</a:t>
              </a:r>
              <a:r>
                <a:rPr lang="en-US" i="1"/>
                <a:t>&gt;</a:t>
              </a:r>
              <a:endParaRPr lang="en-US"/>
            </a:p>
          </p:txBody>
        </p:sp>
        <p:sp>
          <p:nvSpPr>
            <p:cNvPr id="63496" name="Text Box 14"/>
            <p:cNvSpPr txBox="1">
              <a:spLocks noChangeArrowheads="1"/>
            </p:cNvSpPr>
            <p:nvPr/>
          </p:nvSpPr>
          <p:spPr bwMode="auto">
            <a:xfrm>
              <a:off x="3088" y="1776"/>
              <a:ext cx="862" cy="288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/>
                <a:t>&lt; </a:t>
              </a:r>
              <a:r>
                <a:rPr lang="en-US" i="1"/>
                <a:t>x</a:t>
              </a:r>
              <a:r>
                <a:rPr lang="en-US" baseline="-25000"/>
                <a:t>4</a:t>
              </a:r>
              <a:r>
                <a:rPr lang="en-US"/>
                <a:t>, </a:t>
              </a:r>
              <a:r>
                <a:rPr lang="en-US" i="1"/>
                <a:t>y</a:t>
              </a:r>
              <a:r>
                <a:rPr lang="en-US" baseline="-25000"/>
                <a:t>4</a:t>
              </a:r>
              <a:r>
                <a:rPr lang="en-US" i="1"/>
                <a:t>&gt;</a:t>
              </a:r>
              <a:endParaRPr lang="en-US"/>
            </a:p>
          </p:txBody>
        </p:sp>
        <p:sp>
          <p:nvSpPr>
            <p:cNvPr id="63497" name="Text Box 15"/>
            <p:cNvSpPr txBox="1">
              <a:spLocks noChangeArrowheads="1"/>
            </p:cNvSpPr>
            <p:nvPr/>
          </p:nvSpPr>
          <p:spPr bwMode="auto">
            <a:xfrm>
              <a:off x="3088" y="2688"/>
              <a:ext cx="862" cy="288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/>
                <a:t>&lt; </a:t>
              </a:r>
              <a:r>
                <a:rPr lang="en-US" i="1"/>
                <a:t>x</a:t>
              </a:r>
              <a:r>
                <a:rPr lang="en-US" baseline="-25000"/>
                <a:t>2</a:t>
              </a:r>
              <a:r>
                <a:rPr lang="en-US"/>
                <a:t>, </a:t>
              </a:r>
              <a:r>
                <a:rPr lang="en-US" i="1"/>
                <a:t>y</a:t>
              </a:r>
              <a:r>
                <a:rPr lang="en-US" baseline="-25000"/>
                <a:t>2</a:t>
              </a:r>
              <a:r>
                <a:rPr lang="en-US" i="1"/>
                <a:t>&gt;</a:t>
              </a:r>
              <a:endParaRPr lang="en-US"/>
            </a:p>
          </p:txBody>
        </p:sp>
        <p:sp>
          <p:nvSpPr>
            <p:cNvPr id="63498" name="Text Box 16"/>
            <p:cNvSpPr txBox="1">
              <a:spLocks noChangeArrowheads="1"/>
            </p:cNvSpPr>
            <p:nvPr/>
          </p:nvSpPr>
          <p:spPr bwMode="auto">
            <a:xfrm>
              <a:off x="4260" y="2208"/>
              <a:ext cx="862" cy="288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/>
                <a:t>&lt; </a:t>
              </a:r>
              <a:r>
                <a:rPr lang="en-US" i="1"/>
                <a:t>x</a:t>
              </a:r>
              <a:r>
                <a:rPr lang="en-US" baseline="-25000"/>
                <a:t>3</a:t>
              </a:r>
              <a:r>
                <a:rPr lang="en-US"/>
                <a:t>, </a:t>
              </a:r>
              <a:r>
                <a:rPr lang="en-US" i="1"/>
                <a:t>y</a:t>
              </a:r>
              <a:r>
                <a:rPr lang="en-US" baseline="-25000"/>
                <a:t>3</a:t>
              </a:r>
              <a:r>
                <a:rPr lang="en-US" i="1"/>
                <a:t>&gt;</a:t>
              </a:r>
              <a:endParaRPr lang="en-US"/>
            </a:p>
          </p:txBody>
        </p:sp>
      </p:grpSp>
      <p:sp>
        <p:nvSpPr>
          <p:cNvPr id="63492" name="Text Box 21"/>
          <p:cNvSpPr txBox="1">
            <a:spLocks noChangeArrowheads="1"/>
          </p:cNvSpPr>
          <p:nvPr/>
        </p:nvSpPr>
        <p:spPr bwMode="auto">
          <a:xfrm>
            <a:off x="5867400" y="6019800"/>
            <a:ext cx="1371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Order = 2</a:t>
            </a:r>
          </a:p>
        </p:txBody>
      </p:sp>
    </p:spTree>
    <p:extLst>
      <p:ext uri="{BB962C8B-B14F-4D97-AF65-F5344CB8AC3E}">
        <p14:creationId xmlns:p14="http://schemas.microsoft.com/office/powerpoint/2010/main" val="1949190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8229600" cy="1143000"/>
          </a:xfrm>
        </p:spPr>
        <p:txBody>
          <a:bodyPr/>
          <a:lstStyle/>
          <a:p>
            <a:pPr algn="l" eaLnBrk="1" hangingPunct="1"/>
            <a:r>
              <a:rPr lang="en-US" sz="3200" b="1" dirty="0" smtClean="0">
                <a:latin typeface="Lucida Sans" pitchFamily="34" charset="0"/>
              </a:rPr>
              <a:t>Koch Snowflakes</a:t>
            </a:r>
          </a:p>
        </p:txBody>
      </p:sp>
      <p:pic>
        <p:nvPicPr>
          <p:cNvPr id="64515" name="Picture 3" descr="koch-1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1295400" y="1504950"/>
            <a:ext cx="3422650" cy="4895850"/>
          </a:xfrm>
          <a:noFill/>
        </p:spPr>
      </p:pic>
      <p:pic>
        <p:nvPicPr>
          <p:cNvPr id="64516" name="Picture 4" descr="koch-2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5029200" y="1504950"/>
            <a:ext cx="3422650" cy="4895850"/>
          </a:xfrm>
          <a:noFill/>
        </p:spPr>
      </p:pic>
    </p:spTree>
    <p:extLst>
      <p:ext uri="{BB962C8B-B14F-4D97-AF65-F5344CB8AC3E}">
        <p14:creationId xmlns:p14="http://schemas.microsoft.com/office/powerpoint/2010/main" val="179240692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38" name="Picture 3" descr="koch-3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1371600" y="1495425"/>
            <a:ext cx="3422650" cy="4905375"/>
          </a:xfrm>
          <a:noFill/>
        </p:spPr>
      </p:pic>
      <p:pic>
        <p:nvPicPr>
          <p:cNvPr id="65539" name="Picture 4" descr="koch-5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5029200" y="1495425"/>
            <a:ext cx="3422650" cy="4895850"/>
          </a:xfrm>
          <a:noFill/>
        </p:spPr>
      </p:pic>
      <p:sp>
        <p:nvSpPr>
          <p:cNvPr id="6554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8229600" cy="1143000"/>
          </a:xfrm>
        </p:spPr>
        <p:txBody>
          <a:bodyPr/>
          <a:lstStyle/>
          <a:p>
            <a:pPr algn="l" eaLnBrk="1" hangingPunct="1"/>
            <a:r>
              <a:rPr lang="en-US" sz="3200" b="1" dirty="0" smtClean="0">
                <a:latin typeface="Lucida Sans" pitchFamily="34" charset="0"/>
              </a:rPr>
              <a:t>Koch Snowflakes</a:t>
            </a:r>
          </a:p>
        </p:txBody>
      </p:sp>
    </p:spTree>
    <p:extLst>
      <p:ext uri="{BB962C8B-B14F-4D97-AF65-F5344CB8AC3E}">
        <p14:creationId xmlns:p14="http://schemas.microsoft.com/office/powerpoint/2010/main" val="202664410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04800" y="76200"/>
            <a:ext cx="8610600" cy="992187"/>
          </a:xfrm>
        </p:spPr>
        <p:txBody>
          <a:bodyPr/>
          <a:lstStyle/>
          <a:p>
            <a:pPr eaLnBrk="1" hangingPunct="1"/>
            <a:r>
              <a:rPr lang="en-US" dirty="0" smtClean="0"/>
              <a:t>Recursive method</a:t>
            </a:r>
          </a:p>
        </p:txBody>
      </p:sp>
      <p:sp>
        <p:nvSpPr>
          <p:cNvPr id="5124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04800" y="1219200"/>
            <a:ext cx="8294688" cy="4572000"/>
          </a:xfrm>
        </p:spPr>
        <p:txBody>
          <a:bodyPr/>
          <a:lstStyle/>
          <a:p>
            <a:pPr eaLnBrk="1" hangingPunct="1"/>
            <a:r>
              <a:rPr lang="en-US" dirty="0" smtClean="0"/>
              <a:t>We have been calling other methods from a method.</a:t>
            </a:r>
          </a:p>
          <a:p>
            <a:pPr eaLnBrk="1" hangingPunct="1"/>
            <a:r>
              <a:rPr lang="en-US" dirty="0" smtClean="0"/>
              <a:t>It’s also possible for a method to call itself. </a:t>
            </a:r>
          </a:p>
          <a:p>
            <a:pPr eaLnBrk="1" hangingPunct="1"/>
            <a:r>
              <a:rPr lang="en-US" dirty="0" smtClean="0"/>
              <a:t>A method that calls itself is a </a:t>
            </a:r>
            <a:r>
              <a:rPr lang="en-US" i="1" dirty="0" smtClean="0"/>
              <a:t>recursive method</a:t>
            </a:r>
            <a:r>
              <a:rPr lang="en-US" dirty="0" smtClean="0"/>
              <a:t>.</a:t>
            </a:r>
          </a:p>
        </p:txBody>
      </p:sp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14400" y="3657600"/>
            <a:ext cx="6186898" cy="2667000"/>
          </a:xfrm>
          <a:prstGeom prst="rect">
            <a:avLst/>
          </a:prstGeom>
          <a:noFill/>
          <a:ln w="9525" cap="flat" cmpd="sng">
            <a:noFill/>
            <a:prstDash val="solid"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586511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28800" y="136525"/>
            <a:ext cx="5562600" cy="6675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Box 1"/>
          <p:cNvSpPr txBox="1"/>
          <p:nvPr/>
        </p:nvSpPr>
        <p:spPr>
          <a:xfrm>
            <a:off x="152400" y="1752600"/>
            <a:ext cx="1676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Nature is full of fractals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4242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5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43150" y="152400"/>
            <a:ext cx="4457700" cy="655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152400" y="1752600"/>
            <a:ext cx="1676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Nature is full of fractals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1124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Slide Number Placeholder 1"/>
          <p:cNvSpPr>
            <a:spLocks noGrp="1"/>
          </p:cNvSpPr>
          <p:nvPr>
            <p:ph type="sldNum" sz="quarter" idx="4294967295"/>
          </p:nvPr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fld id="{AE987E5E-A399-431B-9383-C831B14286F4}" type="slidenum">
              <a:rPr lang="en-US" smtClean="0">
                <a:latin typeface="Arial" pitchFamily="34" charset="0"/>
              </a:rPr>
              <a:pPr/>
              <a:t>52</a:t>
            </a:fld>
            <a:endParaRPr lang="en-US" smtClean="0">
              <a:latin typeface="Arial" pitchFamily="34" charset="0"/>
            </a:endParaRPr>
          </a:p>
        </p:txBody>
      </p:sp>
      <p:pic>
        <p:nvPicPr>
          <p:cNvPr id="6963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0"/>
            <a:ext cx="8382000" cy="670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Box 1"/>
          <p:cNvSpPr txBox="1"/>
          <p:nvPr/>
        </p:nvSpPr>
        <p:spPr>
          <a:xfrm>
            <a:off x="457200" y="228600"/>
            <a:ext cx="177129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</a:t>
            </a:r>
            <a:r>
              <a:rPr lang="en-US" dirty="0" smtClean="0"/>
              <a:t>xamples</a:t>
            </a:r>
          </a:p>
          <a:p>
            <a:r>
              <a:rPr lang="en-US" dirty="0" smtClean="0"/>
              <a:t>Of computer generated fractals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7185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Slide Number Placeholder 1"/>
          <p:cNvSpPr>
            <a:spLocks noGrp="1"/>
          </p:cNvSpPr>
          <p:nvPr>
            <p:ph type="sldNum" sz="quarter" idx="4294967295"/>
          </p:nvPr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fld id="{AEB00EEC-1443-4786-9E7E-B92AC5EB29CD}" type="slidenum">
              <a:rPr lang="en-US" smtClean="0">
                <a:latin typeface="Arial" pitchFamily="34" charset="0"/>
              </a:rPr>
              <a:pPr/>
              <a:t>53</a:t>
            </a:fld>
            <a:endParaRPr lang="en-US" smtClean="0">
              <a:latin typeface="Arial" pitchFamily="34" charset="0"/>
            </a:endParaRPr>
          </a:p>
        </p:txBody>
      </p:sp>
      <p:pic>
        <p:nvPicPr>
          <p:cNvPr id="68611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76200"/>
            <a:ext cx="8737600" cy="655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34178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" y="228600"/>
            <a:ext cx="8972550" cy="5014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481527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4"/>
          <p:cNvSpPr>
            <a:spLocks noChangeArrowheads="1"/>
          </p:cNvSpPr>
          <p:nvPr/>
        </p:nvSpPr>
        <p:spPr bwMode="auto">
          <a:xfrm>
            <a:off x="685800" y="1828800"/>
            <a:ext cx="7010400" cy="2862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dirty="0">
                <a:hlinkClick r:id="rId2"/>
              </a:rPr>
              <a:t>http://www.maniacworld.com/mandelbrot-set-video.html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3"/>
              </a:rPr>
              <a:t>http://www.youtube.com/watch?v=gEw8xpb1aRA</a:t>
            </a:r>
            <a:endParaRPr lang="en-US" dirty="0"/>
          </a:p>
          <a:p>
            <a:r>
              <a:rPr lang="en-US" dirty="0"/>
              <a:t>To Jonathan </a:t>
            </a:r>
            <a:r>
              <a:rPr lang="en-US" dirty="0" err="1"/>
              <a:t>Coulton</a:t>
            </a:r>
            <a:r>
              <a:rPr lang="en-US" dirty="0"/>
              <a:t> music</a:t>
            </a:r>
          </a:p>
          <a:p>
            <a:endParaRPr lang="en-US" dirty="0"/>
          </a:p>
          <a:p>
            <a:r>
              <a:rPr lang="en-US" dirty="0">
                <a:hlinkClick r:id="rId4"/>
              </a:rPr>
              <a:t>http://www.youtube.com/watch?v=34zPvmNXTYQ&amp;feature=related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5"/>
              </a:rPr>
              <a:t>http://www.fractal-animation.net/ufvp.html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71683" name="TextBox 5"/>
          <p:cNvSpPr txBox="1">
            <a:spLocks noChangeArrowheads="1"/>
          </p:cNvSpPr>
          <p:nvPr/>
        </p:nvSpPr>
        <p:spPr bwMode="auto">
          <a:xfrm>
            <a:off x="272372" y="533400"/>
            <a:ext cx="7423827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3200" dirty="0"/>
              <a:t>Mandelbrot – mapping of complex </a:t>
            </a:r>
            <a:r>
              <a:rPr lang="en-US" sz="3200" dirty="0" smtClean="0"/>
              <a:t>numbers</a:t>
            </a:r>
          </a:p>
        </p:txBody>
      </p:sp>
    </p:spTree>
    <p:extLst>
      <p:ext uri="{BB962C8B-B14F-4D97-AF65-F5344CB8AC3E}">
        <p14:creationId xmlns:p14="http://schemas.microsoft.com/office/powerpoint/2010/main" val="3674016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 eaLnBrk="1" hangingPunct="1"/>
            <a:r>
              <a:rPr lang="en-US" dirty="0" smtClean="0"/>
              <a:t>Recursion</a:t>
            </a:r>
          </a:p>
        </p:txBody>
      </p:sp>
      <p:sp>
        <p:nvSpPr>
          <p:cNvPr id="2051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r>
              <a:rPr lang="en-US" smtClean="0">
                <a:solidFill>
                  <a:srgbClr val="FF0000"/>
                </a:solidFill>
              </a:rPr>
              <a:t>Traverse Maze</a:t>
            </a:r>
          </a:p>
        </p:txBody>
      </p:sp>
    </p:spTree>
    <p:extLst>
      <p:ext uri="{BB962C8B-B14F-4D97-AF65-F5344CB8AC3E}">
        <p14:creationId xmlns:p14="http://schemas.microsoft.com/office/powerpoint/2010/main" val="2213293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2"/>
          <p:cNvSpPr>
            <a:spLocks noChangeArrowheads="1"/>
          </p:cNvSpPr>
          <p:nvPr/>
        </p:nvSpPr>
        <p:spPr bwMode="auto">
          <a:xfrm>
            <a:off x="838200" y="228600"/>
            <a:ext cx="7318029" cy="6001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en-US" altLang="en-US" sz="16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//********************************************************************</a:t>
            </a:r>
          </a:p>
          <a:p>
            <a:pPr algn="l" eaLnBrk="1" hangingPunct="1"/>
            <a:r>
              <a:rPr lang="en-US" altLang="en-US" sz="16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//  Demonstrates recursion.</a:t>
            </a:r>
          </a:p>
          <a:p>
            <a:pPr algn="l" eaLnBrk="1" hangingPunct="1"/>
            <a:r>
              <a:rPr lang="en-US" altLang="en-US" sz="16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//********************************************************************</a:t>
            </a:r>
          </a:p>
          <a:p>
            <a:pPr algn="l" eaLnBrk="1" hangingPunct="1"/>
            <a:endParaRPr lang="en-US" altLang="en-US" sz="1600" dirty="0" smtClean="0">
              <a:solidFill>
                <a:prstClr val="black"/>
              </a:solidFill>
              <a:latin typeface="Calibri" panose="020F0502020204030204" pitchFamily="34" charset="0"/>
              <a:cs typeface="+mn-cs"/>
            </a:endParaRPr>
          </a:p>
          <a:p>
            <a:pPr algn="l" eaLnBrk="1" hangingPunct="1"/>
            <a:r>
              <a:rPr lang="en-US" altLang="en-US" sz="16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public class </a:t>
            </a:r>
            <a:r>
              <a:rPr lang="en-US" altLang="en-US" sz="1600" dirty="0" err="1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MazeSearch</a:t>
            </a:r>
            <a:endParaRPr lang="en-US" altLang="en-US" sz="1600" dirty="0" smtClean="0">
              <a:solidFill>
                <a:prstClr val="black"/>
              </a:solidFill>
              <a:latin typeface="Calibri" panose="020F0502020204030204" pitchFamily="34" charset="0"/>
              <a:cs typeface="+mn-cs"/>
            </a:endParaRPr>
          </a:p>
          <a:p>
            <a:pPr algn="l" eaLnBrk="1" hangingPunct="1"/>
            <a:r>
              <a:rPr lang="en-US" altLang="en-US" sz="16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{</a:t>
            </a:r>
          </a:p>
          <a:p>
            <a:pPr algn="l" eaLnBrk="1" hangingPunct="1"/>
            <a:r>
              <a:rPr lang="en-US" altLang="en-US" sz="16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//-----------------------------------------------------------------</a:t>
            </a:r>
          </a:p>
          <a:p>
            <a:pPr algn="l" eaLnBrk="1" hangingPunct="1"/>
            <a:r>
              <a:rPr lang="en-US" altLang="en-US" sz="16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//  Creates a new maze, prints its original form, attempts to</a:t>
            </a:r>
          </a:p>
          <a:p>
            <a:pPr algn="l" eaLnBrk="1" hangingPunct="1"/>
            <a:r>
              <a:rPr lang="en-US" altLang="en-US" sz="16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//  solve it, and prints out its final form.</a:t>
            </a:r>
          </a:p>
          <a:p>
            <a:pPr algn="l" eaLnBrk="1" hangingPunct="1"/>
            <a:r>
              <a:rPr lang="en-US" altLang="en-US" sz="16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//-----------------------------------------------------------------</a:t>
            </a:r>
          </a:p>
          <a:p>
            <a:pPr algn="l" eaLnBrk="1" hangingPunct="1"/>
            <a:r>
              <a:rPr lang="en-US" altLang="en-US" sz="16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public static void main (String[] </a:t>
            </a:r>
            <a:r>
              <a:rPr lang="en-US" altLang="en-US" sz="1600" dirty="0" err="1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args</a:t>
            </a:r>
            <a:r>
              <a:rPr lang="en-US" altLang="en-US" sz="16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)</a:t>
            </a:r>
          </a:p>
          <a:p>
            <a:pPr algn="l" eaLnBrk="1" hangingPunct="1"/>
            <a:r>
              <a:rPr lang="en-US" altLang="en-US" sz="16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{</a:t>
            </a:r>
          </a:p>
          <a:p>
            <a:pPr algn="l" eaLnBrk="1" hangingPunct="1"/>
            <a:r>
              <a:rPr lang="en-US" altLang="en-US" sz="16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Maze labyrinth = new Maze();</a:t>
            </a:r>
          </a:p>
          <a:p>
            <a:pPr algn="l" eaLnBrk="1" hangingPunct="1"/>
            <a:r>
              <a:rPr lang="en-US" altLang="en-US" sz="16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</a:t>
            </a:r>
          </a:p>
          <a:p>
            <a:pPr algn="l" eaLnBrk="1" hangingPunct="1"/>
            <a:r>
              <a:rPr lang="en-US" altLang="en-US" sz="16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</a:t>
            </a:r>
            <a:r>
              <a:rPr lang="en-US" altLang="en-US" sz="1600" dirty="0" err="1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System.out.println</a:t>
            </a:r>
            <a:r>
              <a:rPr lang="en-US" altLang="en-US" sz="16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(labyrinth);</a:t>
            </a:r>
          </a:p>
          <a:p>
            <a:pPr algn="l" eaLnBrk="1" hangingPunct="1"/>
            <a:endParaRPr lang="en-US" altLang="en-US" sz="1600" dirty="0" smtClean="0">
              <a:solidFill>
                <a:prstClr val="black"/>
              </a:solidFill>
              <a:latin typeface="Calibri" panose="020F0502020204030204" pitchFamily="34" charset="0"/>
              <a:cs typeface="+mn-cs"/>
            </a:endParaRPr>
          </a:p>
          <a:p>
            <a:pPr algn="l" eaLnBrk="1" hangingPunct="1"/>
            <a:r>
              <a:rPr lang="en-US" altLang="en-US" sz="16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if (</a:t>
            </a:r>
            <a:r>
              <a:rPr lang="en-US" altLang="en-US" sz="1600" dirty="0" err="1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labyrinth.traverse</a:t>
            </a:r>
            <a:r>
              <a:rPr lang="en-US" altLang="en-US" sz="16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(0, 0))</a:t>
            </a:r>
          </a:p>
          <a:p>
            <a:pPr algn="l" eaLnBrk="1" hangingPunct="1"/>
            <a:r>
              <a:rPr lang="en-US" altLang="en-US" sz="16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</a:t>
            </a:r>
            <a:r>
              <a:rPr lang="en-US" altLang="en-US" sz="1600" dirty="0" err="1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System.out.println</a:t>
            </a:r>
            <a:r>
              <a:rPr lang="en-US" altLang="en-US" sz="16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("The maze was successfully traversed!");</a:t>
            </a:r>
          </a:p>
          <a:p>
            <a:pPr algn="l" eaLnBrk="1" hangingPunct="1"/>
            <a:r>
              <a:rPr lang="en-US" altLang="en-US" sz="16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else</a:t>
            </a:r>
          </a:p>
          <a:p>
            <a:pPr algn="l" eaLnBrk="1" hangingPunct="1"/>
            <a:r>
              <a:rPr lang="en-US" altLang="en-US" sz="16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</a:t>
            </a:r>
            <a:r>
              <a:rPr lang="en-US" altLang="en-US" sz="1600" dirty="0" err="1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System.out.println</a:t>
            </a:r>
            <a:r>
              <a:rPr lang="en-US" altLang="en-US" sz="16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("There is no possible path.");</a:t>
            </a:r>
          </a:p>
          <a:p>
            <a:pPr algn="l" eaLnBrk="1" hangingPunct="1"/>
            <a:endParaRPr lang="en-US" altLang="en-US" sz="1600" dirty="0" smtClean="0">
              <a:solidFill>
                <a:prstClr val="black"/>
              </a:solidFill>
              <a:latin typeface="Calibri" panose="020F0502020204030204" pitchFamily="34" charset="0"/>
              <a:cs typeface="+mn-cs"/>
            </a:endParaRPr>
          </a:p>
          <a:p>
            <a:pPr algn="l" eaLnBrk="1" hangingPunct="1"/>
            <a:r>
              <a:rPr lang="en-US" altLang="en-US" sz="16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</a:t>
            </a:r>
            <a:r>
              <a:rPr lang="en-US" altLang="en-US" sz="1600" dirty="0" err="1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System.out.println</a:t>
            </a:r>
            <a:r>
              <a:rPr lang="en-US" altLang="en-US" sz="16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(labyrinth);</a:t>
            </a:r>
          </a:p>
          <a:p>
            <a:pPr algn="l" eaLnBrk="1" hangingPunct="1"/>
            <a:r>
              <a:rPr lang="en-US" altLang="en-US" sz="16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}</a:t>
            </a:r>
          </a:p>
          <a:p>
            <a:pPr algn="l" eaLnBrk="1" hangingPunct="1"/>
            <a:r>
              <a:rPr lang="en-US" altLang="en-US" sz="16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00881162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3"/>
          <p:cNvSpPr>
            <a:spLocks noChangeArrowheads="1"/>
          </p:cNvSpPr>
          <p:nvPr/>
        </p:nvSpPr>
        <p:spPr bwMode="auto">
          <a:xfrm>
            <a:off x="5715000" y="365125"/>
            <a:ext cx="3429000" cy="6492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if (done)  // this location is part of the final path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   grid[row][column] = PATH;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}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return done;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}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//-----------------------------------------------------------------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//  Determines if a specific location is valid.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//-----------------------------------------------------------------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private boolean valid (int row, int column)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{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boolean result = false;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// check if cell is in the bounds of the matrix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if (row &gt;= 0 &amp;&amp; row &lt; grid.length &amp;&amp;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 column &gt;= 0 &amp;&amp; column &lt; grid[row].length)</a:t>
            </a:r>
          </a:p>
          <a:p>
            <a:pPr algn="l" eaLnBrk="1" hangingPunct="1"/>
            <a:endParaRPr lang="en-US" altLang="en-US" sz="1000" smtClean="0">
              <a:solidFill>
                <a:prstClr val="black"/>
              </a:solidFill>
              <a:latin typeface="Calibri" panose="020F0502020204030204" pitchFamily="34" charset="0"/>
              <a:cs typeface="+mn-cs"/>
            </a:endParaRP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//  check if cell is not blocked and not previously tried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if (grid[row][column] == 1)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   result = true;</a:t>
            </a:r>
          </a:p>
          <a:p>
            <a:pPr algn="l" eaLnBrk="1" hangingPunct="1"/>
            <a:endParaRPr lang="en-US" altLang="en-US" sz="1000" smtClean="0">
              <a:solidFill>
                <a:prstClr val="black"/>
              </a:solidFill>
              <a:latin typeface="Calibri" panose="020F0502020204030204" pitchFamily="34" charset="0"/>
              <a:cs typeface="+mn-cs"/>
            </a:endParaRP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return result;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}</a:t>
            </a:r>
          </a:p>
          <a:p>
            <a:pPr algn="l" eaLnBrk="1" hangingPunct="1"/>
            <a:endParaRPr lang="en-US" altLang="en-US" sz="1000" smtClean="0">
              <a:solidFill>
                <a:prstClr val="black"/>
              </a:solidFill>
              <a:latin typeface="Calibri" panose="020F0502020204030204" pitchFamily="34" charset="0"/>
              <a:cs typeface="+mn-cs"/>
            </a:endParaRP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//-----------------------------------------------------------------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//  Returns the maze as a string.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//-----------------------------------------------------------------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public String toString ()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{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String result = "\n";</a:t>
            </a:r>
          </a:p>
          <a:p>
            <a:pPr algn="l" eaLnBrk="1" hangingPunct="1"/>
            <a:endParaRPr lang="en-US" altLang="en-US" sz="1000" smtClean="0">
              <a:solidFill>
                <a:prstClr val="black"/>
              </a:solidFill>
              <a:latin typeface="Calibri" panose="020F0502020204030204" pitchFamily="34" charset="0"/>
              <a:cs typeface="+mn-cs"/>
            </a:endParaRP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for (int row=0; row &lt; grid.length; row++)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{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for (int column=0; column &lt; grid[row].length; column++)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   result += grid[row][column] + "";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result += "\n";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}</a:t>
            </a:r>
          </a:p>
          <a:p>
            <a:pPr algn="l" eaLnBrk="1" hangingPunct="1"/>
            <a:endParaRPr lang="en-US" altLang="en-US" sz="1000" smtClean="0">
              <a:solidFill>
                <a:prstClr val="black"/>
              </a:solidFill>
              <a:latin typeface="Calibri" panose="020F0502020204030204" pitchFamily="34" charset="0"/>
              <a:cs typeface="+mn-cs"/>
            </a:endParaRP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return result;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}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}</a:t>
            </a:r>
          </a:p>
        </p:txBody>
      </p:sp>
      <p:sp>
        <p:nvSpPr>
          <p:cNvPr id="4100" name="Rectangle 2"/>
          <p:cNvSpPr>
            <a:spLocks noChangeArrowheads="1"/>
          </p:cNvSpPr>
          <p:nvPr/>
        </p:nvSpPr>
        <p:spPr bwMode="auto">
          <a:xfrm>
            <a:off x="2212975" y="23813"/>
            <a:ext cx="3567002" cy="65992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endParaRPr lang="en-US" altLang="en-US" sz="1000" dirty="0" smtClean="0">
              <a:solidFill>
                <a:prstClr val="black"/>
              </a:solidFill>
              <a:latin typeface="Calibri" panose="020F0502020204030204" pitchFamily="34" charset="0"/>
              <a:cs typeface="+mn-cs"/>
            </a:endParaRP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//*************************************************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//  Represents a maze of characters. The goal is to get from the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//  top left corner to the bottom right, following a path of 1s.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//*************************************************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public class Maze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{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private final </a:t>
            </a:r>
            <a:r>
              <a:rPr lang="en-US" altLang="en-US" sz="1000" dirty="0" err="1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int</a:t>
            </a:r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TRIED = 3;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private final </a:t>
            </a:r>
            <a:r>
              <a:rPr lang="en-US" altLang="en-US" sz="1000" dirty="0" err="1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int</a:t>
            </a:r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PATH = 7;</a:t>
            </a:r>
          </a:p>
          <a:p>
            <a:pPr algn="l" eaLnBrk="1" hangingPunct="1"/>
            <a:endParaRPr lang="en-US" altLang="en-US" sz="1000" dirty="0" smtClean="0">
              <a:solidFill>
                <a:prstClr val="black"/>
              </a:solidFill>
              <a:latin typeface="Calibri" panose="020F0502020204030204" pitchFamily="34" charset="0"/>
              <a:cs typeface="+mn-cs"/>
            </a:endParaRP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private </a:t>
            </a:r>
            <a:r>
              <a:rPr lang="en-US" altLang="en-US" sz="1000" dirty="0" err="1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int</a:t>
            </a:r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[][] grid = {</a:t>
            </a:r>
            <a:r>
              <a:rPr lang="en-US" altLang="en-US" sz="12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</a:t>
            </a:r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{1,1,1,0,1,1,0,0,0,1,1,1,1},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                        {1,0,1,1,1,0,1,1,1,1,0,0,1},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                        {0,0,0,0,1,0,1,0,1,0,1,0,0},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                        {1,1,1,0,1,1,1,0,1,0,1,1,1},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                        {1,0,1,0,0,0,0,1,1,1,0,0,1},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                        {1,0,1,1,1,1,1,1,0,1,1,1,1},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                        {1,0,0,0,0,0,0,0,0,0,0,0,0},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                        {1,1,1,1,1,1,1,1,1,1,1,1,1} };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//-----------------------------------------------------------------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//  Attempts to recursively traverse the maze. Inserts special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//  characters indicating locations that have been tried and that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//  eventually become part of the solution.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//-----------------------------------------------------------------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public </a:t>
            </a:r>
            <a:r>
              <a:rPr lang="en-US" altLang="en-US" sz="1000" dirty="0" err="1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boolean</a:t>
            </a:r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traverse (</a:t>
            </a:r>
            <a:r>
              <a:rPr lang="en-US" altLang="en-US" sz="1000" dirty="0" err="1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int</a:t>
            </a:r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row, </a:t>
            </a:r>
            <a:r>
              <a:rPr lang="en-US" altLang="en-US" sz="1000" dirty="0" err="1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int</a:t>
            </a:r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column)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{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</a:t>
            </a:r>
            <a:r>
              <a:rPr lang="en-US" altLang="en-US" sz="1000" dirty="0" err="1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boolean</a:t>
            </a:r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done = false;</a:t>
            </a:r>
          </a:p>
          <a:p>
            <a:pPr algn="l" eaLnBrk="1" hangingPunct="1">
              <a:lnSpc>
                <a:spcPts val="100"/>
              </a:lnSpc>
            </a:pPr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if (valid (row, column))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{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grid[row][column] = TRIED;  // this cell has been tried</a:t>
            </a:r>
          </a:p>
          <a:p>
            <a:pPr algn="l" eaLnBrk="1" hangingPunct="1"/>
            <a:endParaRPr lang="en-US" altLang="en-US" sz="1000" dirty="0" smtClean="0">
              <a:solidFill>
                <a:prstClr val="black"/>
              </a:solidFill>
              <a:latin typeface="Calibri" panose="020F0502020204030204" pitchFamily="34" charset="0"/>
              <a:cs typeface="+mn-cs"/>
            </a:endParaRP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if (row == grid.length-1 &amp;&amp; column == grid[0].length-1)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   done = true;  // the maze is solved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else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{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   done = traverse (row+1, column);     // down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   if (!done)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      done = traverse (row, column+1);  // right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   if (!done)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      done = traverse (row-1, column);  // up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   if (!done)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      done = traverse (row, column-1);  // left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}</a:t>
            </a:r>
          </a:p>
        </p:txBody>
      </p:sp>
    </p:spTree>
    <p:extLst>
      <p:ext uri="{BB962C8B-B14F-4D97-AF65-F5344CB8AC3E}">
        <p14:creationId xmlns:p14="http://schemas.microsoft.com/office/powerpoint/2010/main" val="122704723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3"/>
          <p:cNvSpPr>
            <a:spLocks noChangeArrowheads="1"/>
          </p:cNvSpPr>
          <p:nvPr/>
        </p:nvSpPr>
        <p:spPr bwMode="auto">
          <a:xfrm>
            <a:off x="5715000" y="365125"/>
            <a:ext cx="3429000" cy="6492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if (done)  // this location is part of the final path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   grid[row][column] = PATH;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}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return done;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}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//-----------------------------------------------------------------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//  Determines if a specific location is valid.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//-----------------------------------------------------------------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private boolean valid (int row, int column)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{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boolean result = false;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// check if cell is in the bounds of the matrix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if (row &gt;= 0 &amp;&amp; row &lt; grid.length &amp;&amp;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 column &gt;= 0 &amp;&amp; column &lt; grid[row].length)</a:t>
            </a:r>
          </a:p>
          <a:p>
            <a:pPr algn="l" eaLnBrk="1" hangingPunct="1"/>
            <a:endParaRPr lang="en-US" altLang="en-US" sz="1000" smtClean="0">
              <a:solidFill>
                <a:prstClr val="black"/>
              </a:solidFill>
              <a:latin typeface="Calibri" panose="020F0502020204030204" pitchFamily="34" charset="0"/>
              <a:cs typeface="+mn-cs"/>
            </a:endParaRP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//  check if cell is not blocked and not previously tried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if (grid[row][column] == 1)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   result = true;</a:t>
            </a:r>
          </a:p>
          <a:p>
            <a:pPr algn="l" eaLnBrk="1" hangingPunct="1"/>
            <a:endParaRPr lang="en-US" altLang="en-US" sz="1000" smtClean="0">
              <a:solidFill>
                <a:prstClr val="black"/>
              </a:solidFill>
              <a:latin typeface="Calibri" panose="020F0502020204030204" pitchFamily="34" charset="0"/>
              <a:cs typeface="+mn-cs"/>
            </a:endParaRP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return result;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}</a:t>
            </a:r>
          </a:p>
          <a:p>
            <a:pPr algn="l" eaLnBrk="1" hangingPunct="1"/>
            <a:endParaRPr lang="en-US" altLang="en-US" sz="1000" smtClean="0">
              <a:solidFill>
                <a:prstClr val="black"/>
              </a:solidFill>
              <a:latin typeface="Calibri" panose="020F0502020204030204" pitchFamily="34" charset="0"/>
              <a:cs typeface="+mn-cs"/>
            </a:endParaRP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//-----------------------------------------------------------------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//  Returns the maze as a string.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//-----------------------------------------------------------------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public String toString ()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{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String result = "\n";</a:t>
            </a:r>
          </a:p>
          <a:p>
            <a:pPr algn="l" eaLnBrk="1" hangingPunct="1"/>
            <a:endParaRPr lang="en-US" altLang="en-US" sz="1000" smtClean="0">
              <a:solidFill>
                <a:prstClr val="black"/>
              </a:solidFill>
              <a:latin typeface="Calibri" panose="020F0502020204030204" pitchFamily="34" charset="0"/>
              <a:cs typeface="+mn-cs"/>
            </a:endParaRP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for (int row=0; row &lt; grid.length; row++)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{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for (int column=0; column &lt; grid[row].length; column++)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   result += grid[row][column] + "";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result += "\n";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}</a:t>
            </a:r>
          </a:p>
          <a:p>
            <a:pPr algn="l" eaLnBrk="1" hangingPunct="1"/>
            <a:endParaRPr lang="en-US" altLang="en-US" sz="1000" smtClean="0">
              <a:solidFill>
                <a:prstClr val="black"/>
              </a:solidFill>
              <a:latin typeface="Calibri" panose="020F0502020204030204" pitchFamily="34" charset="0"/>
              <a:cs typeface="+mn-cs"/>
            </a:endParaRP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return result;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}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}</a:t>
            </a:r>
          </a:p>
        </p:txBody>
      </p:sp>
      <p:sp>
        <p:nvSpPr>
          <p:cNvPr id="5124" name="Rectangle 2"/>
          <p:cNvSpPr>
            <a:spLocks noChangeArrowheads="1"/>
          </p:cNvSpPr>
          <p:nvPr/>
        </p:nvSpPr>
        <p:spPr bwMode="auto">
          <a:xfrm>
            <a:off x="2212975" y="23813"/>
            <a:ext cx="3567002" cy="65992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endParaRPr lang="en-US" altLang="en-US" sz="1000" dirty="0" smtClean="0">
              <a:solidFill>
                <a:prstClr val="black"/>
              </a:solidFill>
              <a:latin typeface="Calibri" panose="020F0502020204030204" pitchFamily="34" charset="0"/>
              <a:cs typeface="+mn-cs"/>
            </a:endParaRP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//*************************************************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//  Represents a maze of characters. The goal is to get from the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//  top left corner to the bottom right, following a path of 1s.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//*************************************************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public class Maze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{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private final </a:t>
            </a:r>
            <a:r>
              <a:rPr lang="en-US" altLang="en-US" sz="1000" dirty="0" err="1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int</a:t>
            </a:r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TRIED = 3;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private final </a:t>
            </a:r>
            <a:r>
              <a:rPr lang="en-US" altLang="en-US" sz="1000" dirty="0" err="1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int</a:t>
            </a:r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PATH = 7;</a:t>
            </a:r>
          </a:p>
          <a:p>
            <a:pPr algn="l" eaLnBrk="1" hangingPunct="1"/>
            <a:endParaRPr lang="en-US" altLang="en-US" sz="1000" dirty="0" smtClean="0">
              <a:solidFill>
                <a:prstClr val="black"/>
              </a:solidFill>
              <a:latin typeface="Calibri" panose="020F0502020204030204" pitchFamily="34" charset="0"/>
              <a:cs typeface="+mn-cs"/>
            </a:endParaRP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private </a:t>
            </a:r>
            <a:r>
              <a:rPr lang="en-US" altLang="en-US" sz="1000" dirty="0" err="1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int</a:t>
            </a:r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[][] grid = {</a:t>
            </a:r>
            <a:r>
              <a:rPr lang="en-US" altLang="en-US" sz="12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</a:t>
            </a:r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{1,1,1,0,1,1,0,0,0,1,1,1,1},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                        {1,0,1,1,1,0,1,1,1,1,0,0,1},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                        {0,0,0,0,1,0,1,0,1,0,1,0,0},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                        {1,1,1,0,1,1,1,0,1,0,1,1,1},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                        {1,0,1,0,0,0,0,1,1,1,0,0,1},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                        {1,0,1,1,1,1,1,1,0,1,1,1,1},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                        {1,0,0,0,0,0,0,0,0,0,0,0,0},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                        {1,1,1,1,1,1,1,1,1,1,1,1,1} };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//-----------------------------------------------------------------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//  Attempts to recursively traverse the maze. Inserts special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//  characters indicating locations that have been tried and that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//  eventually become part of the solution.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//-----------------------------------------------------------------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public </a:t>
            </a:r>
            <a:r>
              <a:rPr lang="en-US" altLang="en-US" sz="1000" dirty="0" err="1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boolean</a:t>
            </a:r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traverse (</a:t>
            </a:r>
            <a:r>
              <a:rPr lang="en-US" altLang="en-US" sz="1000" dirty="0" err="1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int</a:t>
            </a:r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row, </a:t>
            </a:r>
            <a:r>
              <a:rPr lang="en-US" altLang="en-US" sz="1000" dirty="0" err="1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int</a:t>
            </a:r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column)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{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</a:t>
            </a:r>
            <a:r>
              <a:rPr lang="en-US" altLang="en-US" sz="1000" dirty="0" err="1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boolean</a:t>
            </a:r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done = false;</a:t>
            </a:r>
          </a:p>
          <a:p>
            <a:pPr algn="l" eaLnBrk="1" hangingPunct="1">
              <a:lnSpc>
                <a:spcPts val="100"/>
              </a:lnSpc>
            </a:pPr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if (valid (row, column))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{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grid[row][column] = TRIED;  // this cell has been tried</a:t>
            </a:r>
          </a:p>
          <a:p>
            <a:pPr algn="l" eaLnBrk="1" hangingPunct="1"/>
            <a:endParaRPr lang="en-US" altLang="en-US" sz="1000" dirty="0" smtClean="0">
              <a:solidFill>
                <a:prstClr val="black"/>
              </a:solidFill>
              <a:latin typeface="Calibri" panose="020F0502020204030204" pitchFamily="34" charset="0"/>
              <a:cs typeface="+mn-cs"/>
            </a:endParaRP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if (row == grid.length-1 &amp;&amp; column == grid[0].length-1)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   done = true;  // the maze is solved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else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{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   done = traverse (row+1, column);     // down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   if (!done)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      done = traverse (row, column+1);  // right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   if (!done)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      done = traverse (row-1, column);  // up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   if (!done)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      done = traverse (row, column-1);  // left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}</a:t>
            </a:r>
          </a:p>
        </p:txBody>
      </p:sp>
      <p:sp>
        <p:nvSpPr>
          <p:cNvPr id="5125" name="TextBox 4"/>
          <p:cNvSpPr txBox="1">
            <a:spLocks noChangeArrowheads="1"/>
          </p:cNvSpPr>
          <p:nvPr/>
        </p:nvSpPr>
        <p:spPr bwMode="auto">
          <a:xfrm>
            <a:off x="152400" y="4343400"/>
            <a:ext cx="2435225" cy="230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en-US" altLang="en-US" sz="18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1 1 1 0 1 1 0 0 0 1 1 1 1</a:t>
            </a:r>
          </a:p>
          <a:p>
            <a:pPr algn="l" eaLnBrk="1" hangingPunct="1"/>
            <a:r>
              <a:rPr lang="en-US" altLang="en-US" sz="18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1 0 1 1 1 0 1 1 1 1 0 0 1</a:t>
            </a:r>
          </a:p>
          <a:p>
            <a:pPr algn="l" eaLnBrk="1" hangingPunct="1"/>
            <a:r>
              <a:rPr lang="en-US" altLang="en-US" sz="18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0 0 0 0 1 0 1 0 1 0 1 0 0</a:t>
            </a:r>
          </a:p>
          <a:p>
            <a:pPr algn="l" eaLnBrk="1" hangingPunct="1"/>
            <a:r>
              <a:rPr lang="en-US" altLang="en-US" sz="18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1 1 1 0 1 1 1 0 1 0 1 1 1</a:t>
            </a:r>
          </a:p>
          <a:p>
            <a:pPr algn="l" eaLnBrk="1" hangingPunct="1"/>
            <a:r>
              <a:rPr lang="en-US" altLang="en-US" sz="18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1 0 1 0 0 0 0 1 1 1 0 0 1</a:t>
            </a:r>
          </a:p>
          <a:p>
            <a:pPr algn="l" eaLnBrk="1" hangingPunct="1"/>
            <a:r>
              <a:rPr lang="en-US" altLang="en-US" sz="18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1 0 1 1 1 1 1 1 0 1 1 1 1</a:t>
            </a:r>
          </a:p>
          <a:p>
            <a:pPr algn="l" eaLnBrk="1" hangingPunct="1"/>
            <a:r>
              <a:rPr lang="en-US" altLang="en-US" sz="18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1 0 0 0 0 0 0 0 0 0 0 0 0</a:t>
            </a:r>
          </a:p>
          <a:p>
            <a:pPr algn="l" eaLnBrk="1" hangingPunct="1"/>
            <a:r>
              <a:rPr lang="en-US" altLang="en-US" sz="18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1 1 1 1 1 1 1 1 1 1 1 1 1</a:t>
            </a:r>
          </a:p>
        </p:txBody>
      </p:sp>
      <p:sp>
        <p:nvSpPr>
          <p:cNvPr id="5126" name="TextBox 5"/>
          <p:cNvSpPr txBox="1">
            <a:spLocks noChangeArrowheads="1"/>
          </p:cNvSpPr>
          <p:nvPr/>
        </p:nvSpPr>
        <p:spPr bwMode="auto">
          <a:xfrm>
            <a:off x="228600" y="1295400"/>
            <a:ext cx="5905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en-US" altLang="en-US" sz="18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Row</a:t>
            </a:r>
          </a:p>
        </p:txBody>
      </p:sp>
      <p:sp>
        <p:nvSpPr>
          <p:cNvPr id="5127" name="TextBox 6"/>
          <p:cNvSpPr txBox="1">
            <a:spLocks noChangeArrowheads="1"/>
          </p:cNvSpPr>
          <p:nvPr/>
        </p:nvSpPr>
        <p:spPr bwMode="auto">
          <a:xfrm>
            <a:off x="1066800" y="1295400"/>
            <a:ext cx="8826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en-US" altLang="en-US" sz="18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column</a:t>
            </a:r>
          </a:p>
        </p:txBody>
      </p:sp>
      <p:sp>
        <p:nvSpPr>
          <p:cNvPr id="5128" name="TextBox 7"/>
          <p:cNvSpPr txBox="1">
            <a:spLocks noChangeArrowheads="1"/>
          </p:cNvSpPr>
          <p:nvPr/>
        </p:nvSpPr>
        <p:spPr bwMode="auto">
          <a:xfrm>
            <a:off x="381000" y="1676400"/>
            <a:ext cx="3016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en-US" altLang="en-US" sz="18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0</a:t>
            </a:r>
          </a:p>
        </p:txBody>
      </p:sp>
      <p:sp>
        <p:nvSpPr>
          <p:cNvPr id="5129" name="TextBox 8"/>
          <p:cNvSpPr txBox="1">
            <a:spLocks noChangeArrowheads="1"/>
          </p:cNvSpPr>
          <p:nvPr/>
        </p:nvSpPr>
        <p:spPr bwMode="auto">
          <a:xfrm>
            <a:off x="1371600" y="1676400"/>
            <a:ext cx="3016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en-US" altLang="en-US" sz="18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0</a:t>
            </a:r>
          </a:p>
        </p:txBody>
      </p:sp>
      <p:sp>
        <p:nvSpPr>
          <p:cNvPr id="10" name="Rectangle 9"/>
          <p:cNvSpPr/>
          <p:nvPr/>
        </p:nvSpPr>
        <p:spPr>
          <a:xfrm>
            <a:off x="2438400" y="4038600"/>
            <a:ext cx="1219200" cy="228600"/>
          </a:xfrm>
          <a:prstGeom prst="rect">
            <a:avLst/>
          </a:prstGeom>
          <a:solidFill>
            <a:srgbClr val="FFFF00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638800" y="1905000"/>
            <a:ext cx="3048000" cy="2209800"/>
          </a:xfrm>
          <a:prstGeom prst="rect">
            <a:avLst/>
          </a:prstGeom>
          <a:solidFill>
            <a:srgbClr val="FFFF00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514600" y="4343400"/>
            <a:ext cx="1524000" cy="228600"/>
          </a:xfrm>
          <a:prstGeom prst="rect">
            <a:avLst/>
          </a:prstGeom>
          <a:solidFill>
            <a:srgbClr val="FFFF00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962530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04800" y="0"/>
            <a:ext cx="8610600" cy="992187"/>
          </a:xfrm>
        </p:spPr>
        <p:txBody>
          <a:bodyPr/>
          <a:lstStyle/>
          <a:p>
            <a:pPr eaLnBrk="1" hangingPunct="1"/>
            <a:r>
              <a:rPr lang="en-US" dirty="0" smtClean="0"/>
              <a:t>Introduction to Recursion</a:t>
            </a:r>
          </a:p>
        </p:txBody>
      </p:sp>
      <p:sp>
        <p:nvSpPr>
          <p:cNvPr id="6148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81000" y="990600"/>
            <a:ext cx="7772400" cy="4724400"/>
          </a:xfrm>
        </p:spPr>
        <p:txBody>
          <a:bodyPr/>
          <a:lstStyle/>
          <a:p>
            <a:pPr eaLnBrk="1" hangingPunct="1"/>
            <a:r>
              <a:rPr lang="en-US" sz="2800" dirty="0" smtClean="0"/>
              <a:t>This method in the example displays the string “This is a recursive method.”, and then calls itself. </a:t>
            </a:r>
          </a:p>
          <a:p>
            <a:pPr eaLnBrk="1" hangingPunct="1"/>
            <a:r>
              <a:rPr lang="en-US" sz="2800" dirty="0" smtClean="0"/>
              <a:t>Each time it calls itself, the cycle is repeated endlessly.</a:t>
            </a:r>
          </a:p>
          <a:p>
            <a:pPr eaLnBrk="1" hangingPunct="1"/>
            <a:r>
              <a:rPr lang="en-US" sz="2800" dirty="0" smtClean="0"/>
              <a:t>Like a loop, a recursive method must have some way to </a:t>
            </a:r>
            <a:r>
              <a:rPr lang="en-US" sz="2800" dirty="0" smtClean="0">
                <a:solidFill>
                  <a:srgbClr val="FF0000"/>
                </a:solidFill>
              </a:rPr>
              <a:t>control</a:t>
            </a:r>
            <a:r>
              <a:rPr lang="en-US" sz="2800" dirty="0" smtClean="0"/>
              <a:t> the number of </a:t>
            </a:r>
            <a:r>
              <a:rPr lang="en-US" sz="2800" dirty="0" smtClean="0">
                <a:solidFill>
                  <a:srgbClr val="FF0000"/>
                </a:solidFill>
              </a:rPr>
              <a:t>times it repeats</a:t>
            </a:r>
            <a:r>
              <a:rPr lang="en-US" sz="2800" dirty="0" smtClean="0"/>
              <a:t>.</a:t>
            </a:r>
          </a:p>
          <a:p>
            <a:pPr lvl="1" eaLnBrk="1" hangingPunct="1">
              <a:buNone/>
            </a:pPr>
            <a:endParaRPr lang="en-US" sz="2400" dirty="0" smtClean="0"/>
          </a:p>
        </p:txBody>
      </p:sp>
      <p:pic>
        <p:nvPicPr>
          <p:cNvPr id="5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14400" y="3962400"/>
            <a:ext cx="6186898" cy="2667000"/>
          </a:xfrm>
          <a:prstGeom prst="rect">
            <a:avLst/>
          </a:prstGeom>
          <a:noFill/>
          <a:ln w="9525" cap="flat" cmpd="sng">
            <a:noFill/>
            <a:prstDash val="solid"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446038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3"/>
          <p:cNvSpPr>
            <a:spLocks noChangeArrowheads="1"/>
          </p:cNvSpPr>
          <p:nvPr/>
        </p:nvSpPr>
        <p:spPr bwMode="auto">
          <a:xfrm>
            <a:off x="5715000" y="365125"/>
            <a:ext cx="3429000" cy="6492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if (done)  // this location is part of the final path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   grid[row][column] = PATH;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}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return done;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}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//-----------------------------------------------------------------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//  Determines if a specific location is valid.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//-----------------------------------------------------------------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private boolean valid (int row, int column)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{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boolean result = false;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// check if cell is in the bounds of the matrix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if (row &gt;= 0 &amp;&amp; row &lt; grid.length &amp;&amp;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 column &gt;= 0 &amp;&amp; column &lt; grid[row].length)</a:t>
            </a:r>
          </a:p>
          <a:p>
            <a:pPr algn="l" eaLnBrk="1" hangingPunct="1"/>
            <a:endParaRPr lang="en-US" altLang="en-US" sz="1000" smtClean="0">
              <a:solidFill>
                <a:prstClr val="black"/>
              </a:solidFill>
              <a:latin typeface="Calibri" panose="020F0502020204030204" pitchFamily="34" charset="0"/>
              <a:cs typeface="+mn-cs"/>
            </a:endParaRP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//  check if cell is not blocked and not previously tried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if (grid[row][column] == 1)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   result = true;</a:t>
            </a:r>
          </a:p>
          <a:p>
            <a:pPr algn="l" eaLnBrk="1" hangingPunct="1"/>
            <a:endParaRPr lang="en-US" altLang="en-US" sz="1000" smtClean="0">
              <a:solidFill>
                <a:prstClr val="black"/>
              </a:solidFill>
              <a:latin typeface="Calibri" panose="020F0502020204030204" pitchFamily="34" charset="0"/>
              <a:cs typeface="+mn-cs"/>
            </a:endParaRP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return result;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}</a:t>
            </a:r>
          </a:p>
          <a:p>
            <a:pPr algn="l" eaLnBrk="1" hangingPunct="1"/>
            <a:endParaRPr lang="en-US" altLang="en-US" sz="1000" smtClean="0">
              <a:solidFill>
                <a:prstClr val="black"/>
              </a:solidFill>
              <a:latin typeface="Calibri" panose="020F0502020204030204" pitchFamily="34" charset="0"/>
              <a:cs typeface="+mn-cs"/>
            </a:endParaRP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//-----------------------------------------------------------------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//  Returns the maze as a string.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//-----------------------------------------------------------------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public String toString ()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{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String result = "\n";</a:t>
            </a:r>
          </a:p>
          <a:p>
            <a:pPr algn="l" eaLnBrk="1" hangingPunct="1"/>
            <a:endParaRPr lang="en-US" altLang="en-US" sz="1000" smtClean="0">
              <a:solidFill>
                <a:prstClr val="black"/>
              </a:solidFill>
              <a:latin typeface="Calibri" panose="020F0502020204030204" pitchFamily="34" charset="0"/>
              <a:cs typeface="+mn-cs"/>
            </a:endParaRP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for (int row=0; row &lt; grid.length; row++)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{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for (int column=0; column &lt; grid[row].length; column++)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   result += grid[row][column] + "";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result += "\n";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}</a:t>
            </a:r>
          </a:p>
          <a:p>
            <a:pPr algn="l" eaLnBrk="1" hangingPunct="1"/>
            <a:endParaRPr lang="en-US" altLang="en-US" sz="1000" smtClean="0">
              <a:solidFill>
                <a:prstClr val="black"/>
              </a:solidFill>
              <a:latin typeface="Calibri" panose="020F0502020204030204" pitchFamily="34" charset="0"/>
              <a:cs typeface="+mn-cs"/>
            </a:endParaRP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return result;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}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}</a:t>
            </a:r>
          </a:p>
        </p:txBody>
      </p:sp>
      <p:sp>
        <p:nvSpPr>
          <p:cNvPr id="6148" name="Rectangle 2"/>
          <p:cNvSpPr>
            <a:spLocks noChangeArrowheads="1"/>
          </p:cNvSpPr>
          <p:nvPr/>
        </p:nvSpPr>
        <p:spPr bwMode="auto">
          <a:xfrm>
            <a:off x="2212975" y="23813"/>
            <a:ext cx="3567002" cy="65992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endParaRPr lang="en-US" altLang="en-US" sz="1000" dirty="0" smtClean="0">
              <a:solidFill>
                <a:prstClr val="black"/>
              </a:solidFill>
              <a:latin typeface="Calibri" panose="020F0502020204030204" pitchFamily="34" charset="0"/>
              <a:cs typeface="+mn-cs"/>
            </a:endParaRP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//*************************************************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//  Represents a maze of characters. The goal is to get from the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//  top left corner to the bottom right, following a path of 1s.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//*************************************************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public class Maze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{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private final </a:t>
            </a:r>
            <a:r>
              <a:rPr lang="en-US" altLang="en-US" sz="1000" dirty="0" err="1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int</a:t>
            </a:r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TRIED = 3;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private final </a:t>
            </a:r>
            <a:r>
              <a:rPr lang="en-US" altLang="en-US" sz="1000" dirty="0" err="1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int</a:t>
            </a:r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PATH = 7;</a:t>
            </a:r>
          </a:p>
          <a:p>
            <a:pPr algn="l" eaLnBrk="1" hangingPunct="1"/>
            <a:endParaRPr lang="en-US" altLang="en-US" sz="1000" dirty="0" smtClean="0">
              <a:solidFill>
                <a:prstClr val="black"/>
              </a:solidFill>
              <a:latin typeface="Calibri" panose="020F0502020204030204" pitchFamily="34" charset="0"/>
              <a:cs typeface="+mn-cs"/>
            </a:endParaRP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private </a:t>
            </a:r>
            <a:r>
              <a:rPr lang="en-US" altLang="en-US" sz="1000" dirty="0" err="1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int</a:t>
            </a:r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[][] grid = {</a:t>
            </a:r>
            <a:r>
              <a:rPr lang="en-US" altLang="en-US" sz="12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</a:t>
            </a:r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{1,1,1,0,1,1,0,0,0,1,1,1,1},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                        {1,0,1,1,1,0,1,1,1,1,0,0,1},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                        {0,0,0,0,1,0,1,0,1,0,1,0,0},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                        {1,1,1,0,1,1,1,0,1,0,1,1,1},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                        {1,0,1,0,0,0,0,1,1,1,0,0,1},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                        {1,0,1,1,1,1,1,1,0,1,1,1,1},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                        {1,0,0,0,0,0,0,0,0,0,0,0,0},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                        {1,1,1,1,1,1,1,1,1,1,1,1,1} };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//-----------------------------------------------------------------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//  Attempts to recursively traverse the maze. Inserts special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//  characters indicating locations that have been tried and that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//  eventually become part of the solution.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//-----------------------------------------------------------------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public </a:t>
            </a:r>
            <a:r>
              <a:rPr lang="en-US" altLang="en-US" sz="1000" dirty="0" err="1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boolean</a:t>
            </a:r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traverse (</a:t>
            </a:r>
            <a:r>
              <a:rPr lang="en-US" altLang="en-US" sz="1000" dirty="0" err="1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int</a:t>
            </a:r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row, </a:t>
            </a:r>
            <a:r>
              <a:rPr lang="en-US" altLang="en-US" sz="1000" dirty="0" err="1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int</a:t>
            </a:r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column)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{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</a:t>
            </a:r>
            <a:r>
              <a:rPr lang="en-US" altLang="en-US" sz="1000" dirty="0" err="1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boolean</a:t>
            </a:r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done = false;</a:t>
            </a:r>
          </a:p>
          <a:p>
            <a:pPr algn="l" eaLnBrk="1" hangingPunct="1">
              <a:lnSpc>
                <a:spcPts val="100"/>
              </a:lnSpc>
            </a:pPr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if (valid (row, column))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{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grid[row][column] = TRIED;  // this cell has been tried</a:t>
            </a:r>
          </a:p>
          <a:p>
            <a:pPr algn="l" eaLnBrk="1" hangingPunct="1"/>
            <a:endParaRPr lang="en-US" altLang="en-US" sz="1000" dirty="0" smtClean="0">
              <a:solidFill>
                <a:prstClr val="black"/>
              </a:solidFill>
              <a:latin typeface="Calibri" panose="020F0502020204030204" pitchFamily="34" charset="0"/>
              <a:cs typeface="+mn-cs"/>
            </a:endParaRP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if (row == grid.length-1 &amp;&amp; column == grid[0].length-1)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   done = true;  // the maze is solved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else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{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   done = traverse (row+1, column);     // down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   if (!done)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      done = traverse (row, column+1);  // right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   if (!done)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      done = traverse (row-1, column);  // up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   if (!done)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      done = traverse (row, column-1);  // left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}</a:t>
            </a:r>
          </a:p>
        </p:txBody>
      </p:sp>
      <p:sp>
        <p:nvSpPr>
          <p:cNvPr id="6149" name="TextBox 4"/>
          <p:cNvSpPr txBox="1">
            <a:spLocks noChangeArrowheads="1"/>
          </p:cNvSpPr>
          <p:nvPr/>
        </p:nvSpPr>
        <p:spPr bwMode="auto">
          <a:xfrm>
            <a:off x="152400" y="4343400"/>
            <a:ext cx="2339975" cy="230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en-US" altLang="en-US" sz="18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3 1 1 0 1 1 0 0 0 1 1 1 1</a:t>
            </a:r>
          </a:p>
          <a:p>
            <a:pPr algn="l" eaLnBrk="1" hangingPunct="1"/>
            <a:r>
              <a:rPr lang="en-US" altLang="en-US" sz="18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1 0 1 1 1 0 1 1 1 1 0 0 1</a:t>
            </a:r>
          </a:p>
          <a:p>
            <a:pPr algn="l" eaLnBrk="1" hangingPunct="1"/>
            <a:r>
              <a:rPr lang="en-US" altLang="en-US" sz="18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0 0 0 0 1 0 1 0 1 0 1 0 0</a:t>
            </a:r>
          </a:p>
          <a:p>
            <a:pPr algn="l" eaLnBrk="1" hangingPunct="1"/>
            <a:r>
              <a:rPr lang="en-US" altLang="en-US" sz="18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1 1 1 0 1 1 1 0 1 0 1 1 1</a:t>
            </a:r>
          </a:p>
          <a:p>
            <a:pPr algn="l" eaLnBrk="1" hangingPunct="1"/>
            <a:r>
              <a:rPr lang="en-US" altLang="en-US" sz="18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1 0 1 0 0 0 0 1 1 1 0 0 1</a:t>
            </a:r>
          </a:p>
          <a:p>
            <a:pPr algn="l" eaLnBrk="1" hangingPunct="1"/>
            <a:r>
              <a:rPr lang="en-US" altLang="en-US" sz="18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1 0 1 1 1 1 1 1 0 1 1 1 1</a:t>
            </a:r>
          </a:p>
          <a:p>
            <a:pPr algn="l" eaLnBrk="1" hangingPunct="1"/>
            <a:r>
              <a:rPr lang="en-US" altLang="en-US" sz="18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1 0 0 0 0 0 0 0 0 0 0 0 0</a:t>
            </a:r>
          </a:p>
          <a:p>
            <a:pPr algn="l" eaLnBrk="1" hangingPunct="1"/>
            <a:r>
              <a:rPr lang="en-US" altLang="en-US" sz="18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1 1 1 1 1 1 1 1 1 1 1 1 1</a:t>
            </a:r>
          </a:p>
        </p:txBody>
      </p:sp>
      <p:sp>
        <p:nvSpPr>
          <p:cNvPr id="10" name="Rectangle 9"/>
          <p:cNvSpPr/>
          <p:nvPr/>
        </p:nvSpPr>
        <p:spPr>
          <a:xfrm>
            <a:off x="2438400" y="4648200"/>
            <a:ext cx="3048000" cy="304800"/>
          </a:xfrm>
          <a:prstGeom prst="rect">
            <a:avLst/>
          </a:prstGeom>
          <a:solidFill>
            <a:srgbClr val="FFFF00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590800" y="5181600"/>
            <a:ext cx="1905000" cy="304800"/>
          </a:xfrm>
          <a:prstGeom prst="rect">
            <a:avLst/>
          </a:prstGeom>
          <a:solidFill>
            <a:srgbClr val="FFFF00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6152" name="TextBox 12"/>
          <p:cNvSpPr txBox="1">
            <a:spLocks noChangeArrowheads="1"/>
          </p:cNvSpPr>
          <p:nvPr/>
        </p:nvSpPr>
        <p:spPr bwMode="auto">
          <a:xfrm>
            <a:off x="228600" y="1295400"/>
            <a:ext cx="5905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en-US" altLang="en-US" sz="18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Row</a:t>
            </a:r>
          </a:p>
        </p:txBody>
      </p:sp>
      <p:sp>
        <p:nvSpPr>
          <p:cNvPr id="6153" name="TextBox 13"/>
          <p:cNvSpPr txBox="1">
            <a:spLocks noChangeArrowheads="1"/>
          </p:cNvSpPr>
          <p:nvPr/>
        </p:nvSpPr>
        <p:spPr bwMode="auto">
          <a:xfrm>
            <a:off x="1066800" y="1295400"/>
            <a:ext cx="8826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en-US" altLang="en-US" sz="18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column</a:t>
            </a:r>
          </a:p>
        </p:txBody>
      </p:sp>
      <p:sp>
        <p:nvSpPr>
          <p:cNvPr id="6154" name="TextBox 14"/>
          <p:cNvSpPr txBox="1">
            <a:spLocks noChangeArrowheads="1"/>
          </p:cNvSpPr>
          <p:nvPr/>
        </p:nvSpPr>
        <p:spPr bwMode="auto">
          <a:xfrm>
            <a:off x="381000" y="1676400"/>
            <a:ext cx="3016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en-US" altLang="en-US" sz="18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0</a:t>
            </a:r>
          </a:p>
        </p:txBody>
      </p:sp>
      <p:sp>
        <p:nvSpPr>
          <p:cNvPr id="6155" name="TextBox 15"/>
          <p:cNvSpPr txBox="1">
            <a:spLocks noChangeArrowheads="1"/>
          </p:cNvSpPr>
          <p:nvPr/>
        </p:nvSpPr>
        <p:spPr bwMode="auto">
          <a:xfrm>
            <a:off x="1371600" y="1676400"/>
            <a:ext cx="3016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en-US" altLang="en-US" sz="18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302092529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Rectangle 3"/>
          <p:cNvSpPr>
            <a:spLocks noChangeArrowheads="1"/>
          </p:cNvSpPr>
          <p:nvPr/>
        </p:nvSpPr>
        <p:spPr bwMode="auto">
          <a:xfrm>
            <a:off x="5715000" y="365125"/>
            <a:ext cx="3429000" cy="6492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if (done)  // this location is part of the final path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   grid[row][column] = PATH;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}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return done;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}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//-----------------------------------------------------------------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//  Determines if a specific location is valid.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//-----------------------------------------------------------------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private boolean valid (int row, int column)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{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boolean result = false;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// check if cell is in the bounds of the matrix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if (row &gt;= 0 &amp;&amp; row &lt; grid.length &amp;&amp;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 column &gt;= 0 &amp;&amp; column &lt; grid[row].length)</a:t>
            </a:r>
          </a:p>
          <a:p>
            <a:pPr algn="l" eaLnBrk="1" hangingPunct="1"/>
            <a:endParaRPr lang="en-US" altLang="en-US" sz="1000" smtClean="0">
              <a:solidFill>
                <a:prstClr val="black"/>
              </a:solidFill>
              <a:latin typeface="Calibri" panose="020F0502020204030204" pitchFamily="34" charset="0"/>
              <a:cs typeface="+mn-cs"/>
            </a:endParaRP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//  check if cell is not blocked and not previously tried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if (grid[row][column] == 1)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   result = true;</a:t>
            </a:r>
          </a:p>
          <a:p>
            <a:pPr algn="l" eaLnBrk="1" hangingPunct="1"/>
            <a:endParaRPr lang="en-US" altLang="en-US" sz="1000" smtClean="0">
              <a:solidFill>
                <a:prstClr val="black"/>
              </a:solidFill>
              <a:latin typeface="Calibri" panose="020F0502020204030204" pitchFamily="34" charset="0"/>
              <a:cs typeface="+mn-cs"/>
            </a:endParaRP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return result;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}</a:t>
            </a:r>
          </a:p>
          <a:p>
            <a:pPr algn="l" eaLnBrk="1" hangingPunct="1"/>
            <a:endParaRPr lang="en-US" altLang="en-US" sz="1000" smtClean="0">
              <a:solidFill>
                <a:prstClr val="black"/>
              </a:solidFill>
              <a:latin typeface="Calibri" panose="020F0502020204030204" pitchFamily="34" charset="0"/>
              <a:cs typeface="+mn-cs"/>
            </a:endParaRP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//-----------------------------------------------------------------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//  Returns the maze as a string.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//-----------------------------------------------------------------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public String toString ()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{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String result = "\n";</a:t>
            </a:r>
          </a:p>
          <a:p>
            <a:pPr algn="l" eaLnBrk="1" hangingPunct="1"/>
            <a:endParaRPr lang="en-US" altLang="en-US" sz="1000" smtClean="0">
              <a:solidFill>
                <a:prstClr val="black"/>
              </a:solidFill>
              <a:latin typeface="Calibri" panose="020F0502020204030204" pitchFamily="34" charset="0"/>
              <a:cs typeface="+mn-cs"/>
            </a:endParaRP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for (int row=0; row &lt; grid.length; row++)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{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for (int column=0; column &lt; grid[row].length; column++)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   result += grid[row][column] + "";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result += "\n";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}</a:t>
            </a:r>
          </a:p>
          <a:p>
            <a:pPr algn="l" eaLnBrk="1" hangingPunct="1"/>
            <a:endParaRPr lang="en-US" altLang="en-US" sz="1000" smtClean="0">
              <a:solidFill>
                <a:prstClr val="black"/>
              </a:solidFill>
              <a:latin typeface="Calibri" panose="020F0502020204030204" pitchFamily="34" charset="0"/>
              <a:cs typeface="+mn-cs"/>
            </a:endParaRP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return result;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}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}</a:t>
            </a:r>
          </a:p>
        </p:txBody>
      </p:sp>
      <p:sp>
        <p:nvSpPr>
          <p:cNvPr id="7172" name="Rectangle 2"/>
          <p:cNvSpPr>
            <a:spLocks noChangeArrowheads="1"/>
          </p:cNvSpPr>
          <p:nvPr/>
        </p:nvSpPr>
        <p:spPr bwMode="auto">
          <a:xfrm>
            <a:off x="2212975" y="23813"/>
            <a:ext cx="3567002" cy="65992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endParaRPr lang="en-US" altLang="en-US" sz="1000" dirty="0" smtClean="0">
              <a:solidFill>
                <a:prstClr val="black"/>
              </a:solidFill>
              <a:latin typeface="Calibri" panose="020F0502020204030204" pitchFamily="34" charset="0"/>
              <a:cs typeface="+mn-cs"/>
            </a:endParaRP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//*************************************************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//  Represents a maze of characters. The goal is to get from the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//  top left corner to the bottom right, following a path of 1s.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//*************************************************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public class Maze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{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private final </a:t>
            </a:r>
            <a:r>
              <a:rPr lang="en-US" altLang="en-US" sz="1000" dirty="0" err="1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int</a:t>
            </a:r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TRIED = 3;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private final </a:t>
            </a:r>
            <a:r>
              <a:rPr lang="en-US" altLang="en-US" sz="1000" dirty="0" err="1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int</a:t>
            </a:r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PATH = 7;</a:t>
            </a:r>
          </a:p>
          <a:p>
            <a:pPr algn="l" eaLnBrk="1" hangingPunct="1"/>
            <a:endParaRPr lang="en-US" altLang="en-US" sz="1000" dirty="0" smtClean="0">
              <a:solidFill>
                <a:prstClr val="black"/>
              </a:solidFill>
              <a:latin typeface="Calibri" panose="020F0502020204030204" pitchFamily="34" charset="0"/>
              <a:cs typeface="+mn-cs"/>
            </a:endParaRP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private </a:t>
            </a:r>
            <a:r>
              <a:rPr lang="en-US" altLang="en-US" sz="1000" dirty="0" err="1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int</a:t>
            </a:r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[][] grid = {</a:t>
            </a:r>
            <a:r>
              <a:rPr lang="en-US" altLang="en-US" sz="12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</a:t>
            </a:r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{1,1,1,0,1,1,0,0,0,1,1,1,1},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                        {1,0,1,1,1,0,1,1,1,1,0,0,1},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                        {0,0,0,0,1,0,1,0,1,0,1,0,0},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                        {1,1,1,0,1,1,1,0,1,0,1,1,1},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                        {1,0,1,0,0,0,0,1,1,1,0,0,1},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                        {1,0,1,1,1,1,1,1,0,1,1,1,1},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                        {1,0,0,0,0,0,0,0,0,0,0,0,0},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                        {1,1,1,1,1,1,1,1,1,1,1,1,1} };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//-----------------------------------------------------------------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//  Attempts to recursively traverse the maze. Inserts special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//  characters indicating locations that have been tried and that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//  eventually become part of the solution.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//-----------------------------------------------------------------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public </a:t>
            </a:r>
            <a:r>
              <a:rPr lang="en-US" altLang="en-US" sz="1000" dirty="0" err="1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boolean</a:t>
            </a:r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traverse (</a:t>
            </a:r>
            <a:r>
              <a:rPr lang="en-US" altLang="en-US" sz="1000" dirty="0" err="1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int</a:t>
            </a:r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row, </a:t>
            </a:r>
            <a:r>
              <a:rPr lang="en-US" altLang="en-US" sz="1000" dirty="0" err="1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int</a:t>
            </a:r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column)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{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</a:t>
            </a:r>
            <a:r>
              <a:rPr lang="en-US" altLang="en-US" sz="1000" dirty="0" err="1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boolean</a:t>
            </a:r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done = false;</a:t>
            </a:r>
          </a:p>
          <a:p>
            <a:pPr algn="l" eaLnBrk="1" hangingPunct="1">
              <a:lnSpc>
                <a:spcPts val="100"/>
              </a:lnSpc>
            </a:pPr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if (valid (row, column))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{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grid[row][column] = TRIED;  // this cell has been tried</a:t>
            </a:r>
          </a:p>
          <a:p>
            <a:pPr algn="l" eaLnBrk="1" hangingPunct="1"/>
            <a:endParaRPr lang="en-US" altLang="en-US" sz="1000" dirty="0" smtClean="0">
              <a:solidFill>
                <a:prstClr val="black"/>
              </a:solidFill>
              <a:latin typeface="Calibri" panose="020F0502020204030204" pitchFamily="34" charset="0"/>
              <a:cs typeface="+mn-cs"/>
            </a:endParaRP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if (row == grid.length-1 &amp;&amp; column == grid[0].length-1)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   done = true;  // the maze is solved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else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{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   done = traverse (row+1, column);     // down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   if (!done)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      done = traverse (row, column+1);  // right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   if (!done)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      done = traverse (row-1, column);  // up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   if (!done)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      done = traverse (row, column-1);  // left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}</a:t>
            </a:r>
          </a:p>
        </p:txBody>
      </p:sp>
      <p:sp>
        <p:nvSpPr>
          <p:cNvPr id="7173" name="TextBox 4"/>
          <p:cNvSpPr txBox="1">
            <a:spLocks noChangeArrowheads="1"/>
          </p:cNvSpPr>
          <p:nvPr/>
        </p:nvSpPr>
        <p:spPr bwMode="auto">
          <a:xfrm>
            <a:off x="152400" y="4343400"/>
            <a:ext cx="2339975" cy="230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en-US" altLang="en-US" sz="18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3 1 1 0 1 1 0 0 0 1 1 1 1</a:t>
            </a:r>
          </a:p>
          <a:p>
            <a:pPr algn="l" eaLnBrk="1" hangingPunct="1"/>
            <a:r>
              <a:rPr lang="en-US" altLang="en-US" sz="18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1 0 1 1 1 0 1 1 1 1 0 0 1</a:t>
            </a:r>
          </a:p>
          <a:p>
            <a:pPr algn="l" eaLnBrk="1" hangingPunct="1"/>
            <a:r>
              <a:rPr lang="en-US" altLang="en-US" sz="18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0 0 0 0 1 0 1 0 1 0 1 0 0</a:t>
            </a:r>
          </a:p>
          <a:p>
            <a:pPr algn="l" eaLnBrk="1" hangingPunct="1"/>
            <a:r>
              <a:rPr lang="en-US" altLang="en-US" sz="18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1 1 1 0 1 1 1 0 1 0 1 1 1</a:t>
            </a:r>
          </a:p>
          <a:p>
            <a:pPr algn="l" eaLnBrk="1" hangingPunct="1"/>
            <a:r>
              <a:rPr lang="en-US" altLang="en-US" sz="18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1 0 1 0 0 0 0 1 1 1 0 0 1</a:t>
            </a:r>
          </a:p>
          <a:p>
            <a:pPr algn="l" eaLnBrk="1" hangingPunct="1"/>
            <a:r>
              <a:rPr lang="en-US" altLang="en-US" sz="18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1 0 1 1 1 1 1 1 0 1 1 1 1</a:t>
            </a:r>
          </a:p>
          <a:p>
            <a:pPr algn="l" eaLnBrk="1" hangingPunct="1"/>
            <a:r>
              <a:rPr lang="en-US" altLang="en-US" sz="18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1 0 0 0 0 0 0 0 0 0 0 0 0</a:t>
            </a:r>
          </a:p>
          <a:p>
            <a:pPr algn="l" eaLnBrk="1" hangingPunct="1"/>
            <a:r>
              <a:rPr lang="en-US" altLang="en-US" sz="18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1 1 1 1 1 1 1 1 1 1 1 1 1</a:t>
            </a:r>
          </a:p>
        </p:txBody>
      </p:sp>
      <p:sp>
        <p:nvSpPr>
          <p:cNvPr id="7174" name="TextBox 7"/>
          <p:cNvSpPr txBox="1">
            <a:spLocks noChangeArrowheads="1"/>
          </p:cNvSpPr>
          <p:nvPr/>
        </p:nvSpPr>
        <p:spPr bwMode="auto">
          <a:xfrm>
            <a:off x="381000" y="1981200"/>
            <a:ext cx="3016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en-US" altLang="en-US" sz="18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1</a:t>
            </a:r>
          </a:p>
        </p:txBody>
      </p:sp>
      <p:sp>
        <p:nvSpPr>
          <p:cNvPr id="7175" name="TextBox 8"/>
          <p:cNvSpPr txBox="1">
            <a:spLocks noChangeArrowheads="1"/>
          </p:cNvSpPr>
          <p:nvPr/>
        </p:nvSpPr>
        <p:spPr bwMode="auto">
          <a:xfrm>
            <a:off x="1371600" y="1981200"/>
            <a:ext cx="3016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en-US" altLang="en-US" sz="18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0</a:t>
            </a:r>
          </a:p>
        </p:txBody>
      </p:sp>
      <p:sp>
        <p:nvSpPr>
          <p:cNvPr id="10" name="Rectangle 9"/>
          <p:cNvSpPr/>
          <p:nvPr/>
        </p:nvSpPr>
        <p:spPr>
          <a:xfrm>
            <a:off x="2438400" y="4038600"/>
            <a:ext cx="1219200" cy="228600"/>
          </a:xfrm>
          <a:prstGeom prst="rect">
            <a:avLst/>
          </a:prstGeom>
          <a:solidFill>
            <a:srgbClr val="FFFF00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638800" y="1905000"/>
            <a:ext cx="3048000" cy="2209800"/>
          </a:xfrm>
          <a:prstGeom prst="rect">
            <a:avLst/>
          </a:prstGeom>
          <a:solidFill>
            <a:srgbClr val="FFFF00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514600" y="4343400"/>
            <a:ext cx="1524000" cy="228600"/>
          </a:xfrm>
          <a:prstGeom prst="rect">
            <a:avLst/>
          </a:prstGeom>
          <a:solidFill>
            <a:srgbClr val="FFFF00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7179" name="TextBox 12"/>
          <p:cNvSpPr txBox="1">
            <a:spLocks noChangeArrowheads="1"/>
          </p:cNvSpPr>
          <p:nvPr/>
        </p:nvSpPr>
        <p:spPr bwMode="auto">
          <a:xfrm>
            <a:off x="228600" y="1295400"/>
            <a:ext cx="5905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en-US" altLang="en-US" sz="18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Row</a:t>
            </a:r>
          </a:p>
        </p:txBody>
      </p:sp>
      <p:sp>
        <p:nvSpPr>
          <p:cNvPr id="7180" name="TextBox 13"/>
          <p:cNvSpPr txBox="1">
            <a:spLocks noChangeArrowheads="1"/>
          </p:cNvSpPr>
          <p:nvPr/>
        </p:nvSpPr>
        <p:spPr bwMode="auto">
          <a:xfrm>
            <a:off x="1066800" y="1295400"/>
            <a:ext cx="8826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en-US" altLang="en-US" sz="18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column</a:t>
            </a:r>
          </a:p>
        </p:txBody>
      </p:sp>
      <p:sp>
        <p:nvSpPr>
          <p:cNvPr id="7181" name="TextBox 14"/>
          <p:cNvSpPr txBox="1">
            <a:spLocks noChangeArrowheads="1"/>
          </p:cNvSpPr>
          <p:nvPr/>
        </p:nvSpPr>
        <p:spPr bwMode="auto">
          <a:xfrm>
            <a:off x="381000" y="1676400"/>
            <a:ext cx="3016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en-US" altLang="en-US" sz="18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0</a:t>
            </a:r>
          </a:p>
        </p:txBody>
      </p:sp>
      <p:sp>
        <p:nvSpPr>
          <p:cNvPr id="7182" name="TextBox 15"/>
          <p:cNvSpPr txBox="1">
            <a:spLocks noChangeArrowheads="1"/>
          </p:cNvSpPr>
          <p:nvPr/>
        </p:nvSpPr>
        <p:spPr bwMode="auto">
          <a:xfrm>
            <a:off x="1371600" y="1676400"/>
            <a:ext cx="3016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en-US" altLang="en-US" sz="18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59366997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3"/>
          <p:cNvSpPr>
            <a:spLocks noChangeArrowheads="1"/>
          </p:cNvSpPr>
          <p:nvPr/>
        </p:nvSpPr>
        <p:spPr bwMode="auto">
          <a:xfrm>
            <a:off x="5715000" y="365125"/>
            <a:ext cx="3429000" cy="6492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if (done)  // this location is part of the final path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   grid[row][column] = PATH;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}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return done;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}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//-----------------------------------------------------------------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//  Determines if a specific location is valid.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//-----------------------------------------------------------------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private boolean valid (int row, int column)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{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boolean result = false;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// check if cell is in the bounds of the matrix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if (row &gt;= 0 &amp;&amp; row &lt; grid.length &amp;&amp;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 column &gt;= 0 &amp;&amp; column &lt; grid[row].length)</a:t>
            </a:r>
          </a:p>
          <a:p>
            <a:pPr algn="l" eaLnBrk="1" hangingPunct="1"/>
            <a:endParaRPr lang="en-US" altLang="en-US" sz="1000" smtClean="0">
              <a:solidFill>
                <a:prstClr val="black"/>
              </a:solidFill>
              <a:latin typeface="Calibri" panose="020F0502020204030204" pitchFamily="34" charset="0"/>
              <a:cs typeface="+mn-cs"/>
            </a:endParaRP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//  check if cell is not blocked and not previously tried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if (grid[row][column] == 1)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   result = true;</a:t>
            </a:r>
          </a:p>
          <a:p>
            <a:pPr algn="l" eaLnBrk="1" hangingPunct="1"/>
            <a:endParaRPr lang="en-US" altLang="en-US" sz="1000" smtClean="0">
              <a:solidFill>
                <a:prstClr val="black"/>
              </a:solidFill>
              <a:latin typeface="Calibri" panose="020F0502020204030204" pitchFamily="34" charset="0"/>
              <a:cs typeface="+mn-cs"/>
            </a:endParaRP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return result;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}</a:t>
            </a:r>
          </a:p>
          <a:p>
            <a:pPr algn="l" eaLnBrk="1" hangingPunct="1"/>
            <a:endParaRPr lang="en-US" altLang="en-US" sz="1000" smtClean="0">
              <a:solidFill>
                <a:prstClr val="black"/>
              </a:solidFill>
              <a:latin typeface="Calibri" panose="020F0502020204030204" pitchFamily="34" charset="0"/>
              <a:cs typeface="+mn-cs"/>
            </a:endParaRP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//-----------------------------------------------------------------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//  Returns the maze as a string.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//-----------------------------------------------------------------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public String toString ()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{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String result = "\n";</a:t>
            </a:r>
          </a:p>
          <a:p>
            <a:pPr algn="l" eaLnBrk="1" hangingPunct="1"/>
            <a:endParaRPr lang="en-US" altLang="en-US" sz="1000" smtClean="0">
              <a:solidFill>
                <a:prstClr val="black"/>
              </a:solidFill>
              <a:latin typeface="Calibri" panose="020F0502020204030204" pitchFamily="34" charset="0"/>
              <a:cs typeface="+mn-cs"/>
            </a:endParaRP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for (int row=0; row &lt; grid.length; row++)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{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for (int column=0; column &lt; grid[row].length; column++)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   result += grid[row][column] + "";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result += "\n";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}</a:t>
            </a:r>
          </a:p>
          <a:p>
            <a:pPr algn="l" eaLnBrk="1" hangingPunct="1"/>
            <a:endParaRPr lang="en-US" altLang="en-US" sz="1000" smtClean="0">
              <a:solidFill>
                <a:prstClr val="black"/>
              </a:solidFill>
              <a:latin typeface="Calibri" panose="020F0502020204030204" pitchFamily="34" charset="0"/>
              <a:cs typeface="+mn-cs"/>
            </a:endParaRP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return result;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}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}</a:t>
            </a:r>
          </a:p>
        </p:txBody>
      </p:sp>
      <p:sp>
        <p:nvSpPr>
          <p:cNvPr id="8196" name="Rectangle 2"/>
          <p:cNvSpPr>
            <a:spLocks noChangeArrowheads="1"/>
          </p:cNvSpPr>
          <p:nvPr/>
        </p:nvSpPr>
        <p:spPr bwMode="auto">
          <a:xfrm>
            <a:off x="2212975" y="23813"/>
            <a:ext cx="3567002" cy="65992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endParaRPr lang="en-US" altLang="en-US" sz="1000" dirty="0" smtClean="0">
              <a:solidFill>
                <a:prstClr val="black"/>
              </a:solidFill>
              <a:latin typeface="Calibri" panose="020F0502020204030204" pitchFamily="34" charset="0"/>
              <a:cs typeface="+mn-cs"/>
            </a:endParaRP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//*************************************************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//  Represents a maze of characters. The goal is to get from the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//  top left corner to the bottom right, following a path of 1s.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//*************************************************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public class Maze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{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private final </a:t>
            </a:r>
            <a:r>
              <a:rPr lang="en-US" altLang="en-US" sz="1000" dirty="0" err="1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int</a:t>
            </a:r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TRIED = 3;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private final </a:t>
            </a:r>
            <a:r>
              <a:rPr lang="en-US" altLang="en-US" sz="1000" dirty="0" err="1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int</a:t>
            </a:r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PATH = 7;</a:t>
            </a:r>
          </a:p>
          <a:p>
            <a:pPr algn="l" eaLnBrk="1" hangingPunct="1"/>
            <a:endParaRPr lang="en-US" altLang="en-US" sz="1000" dirty="0" smtClean="0">
              <a:solidFill>
                <a:prstClr val="black"/>
              </a:solidFill>
              <a:latin typeface="Calibri" panose="020F0502020204030204" pitchFamily="34" charset="0"/>
              <a:cs typeface="+mn-cs"/>
            </a:endParaRP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private </a:t>
            </a:r>
            <a:r>
              <a:rPr lang="en-US" altLang="en-US" sz="1000" dirty="0" err="1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int</a:t>
            </a:r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[][] grid = {</a:t>
            </a:r>
            <a:r>
              <a:rPr lang="en-US" altLang="en-US" sz="12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</a:t>
            </a:r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{1,1,1,0,1,1,0,0,0,1,1,1,1},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                        {1,0,1,1,1,0,1,1,1,1,0,0,1},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                        {0,0,0,0,1,0,1,0,1,0,1,0,0},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                        {1,1,1,0,1,1,1,0,1,0,1,1,1},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                        {1,0,1,0,0,0,0,1,1,1,0,0,1},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                        {1,0,1,1,1,1,1,1,0,1,1,1,1},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                        {1,0,0,0,0,0,0,0,0,0,0,0,0},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                        {1,1,1,1,1,1,1,1,1,1,1,1,1} };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//-----------------------------------------------------------------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//  Attempts to recursively traverse the maze. Inserts special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//  characters indicating locations that have been tried and that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//  eventually become part of the solution.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//-----------------------------------------------------------------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public </a:t>
            </a:r>
            <a:r>
              <a:rPr lang="en-US" altLang="en-US" sz="1000" dirty="0" err="1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boolean</a:t>
            </a:r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traverse (</a:t>
            </a:r>
            <a:r>
              <a:rPr lang="en-US" altLang="en-US" sz="1000" dirty="0" err="1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int</a:t>
            </a:r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row, </a:t>
            </a:r>
            <a:r>
              <a:rPr lang="en-US" altLang="en-US" sz="1000" dirty="0" err="1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int</a:t>
            </a:r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column)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{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</a:t>
            </a:r>
            <a:r>
              <a:rPr lang="en-US" altLang="en-US" sz="1000" dirty="0" err="1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boolean</a:t>
            </a:r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done = false;</a:t>
            </a:r>
          </a:p>
          <a:p>
            <a:pPr algn="l" eaLnBrk="1" hangingPunct="1">
              <a:lnSpc>
                <a:spcPts val="100"/>
              </a:lnSpc>
            </a:pPr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if (valid (row, column))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{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grid[row][column] = TRIED;  // this cell has been tried</a:t>
            </a:r>
          </a:p>
          <a:p>
            <a:pPr algn="l" eaLnBrk="1" hangingPunct="1"/>
            <a:endParaRPr lang="en-US" altLang="en-US" sz="1000" dirty="0" smtClean="0">
              <a:solidFill>
                <a:prstClr val="black"/>
              </a:solidFill>
              <a:latin typeface="Calibri" panose="020F0502020204030204" pitchFamily="34" charset="0"/>
              <a:cs typeface="+mn-cs"/>
            </a:endParaRP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if (row == grid.length-1 &amp;&amp; column == grid[0].length-1)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   done = true;  // the maze is solved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else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{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   done = traverse (row+1, column);     // down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   if (!done)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      done = traverse (row, column+1);  // right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   if (!done)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      done = traverse (row-1, column);  // up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   if (!done)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      done = traverse (row, column-1);  // left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}</a:t>
            </a:r>
          </a:p>
        </p:txBody>
      </p:sp>
      <p:sp>
        <p:nvSpPr>
          <p:cNvPr id="8197" name="TextBox 4"/>
          <p:cNvSpPr txBox="1">
            <a:spLocks noChangeArrowheads="1"/>
          </p:cNvSpPr>
          <p:nvPr/>
        </p:nvSpPr>
        <p:spPr bwMode="auto">
          <a:xfrm>
            <a:off x="152400" y="4343400"/>
            <a:ext cx="2339975" cy="230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en-US" altLang="en-US" sz="18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3 1 1 0 1 1 0 0 0 1 1 1 1</a:t>
            </a:r>
          </a:p>
          <a:p>
            <a:pPr algn="l" eaLnBrk="1" hangingPunct="1"/>
            <a:r>
              <a:rPr lang="en-US" altLang="en-US" sz="18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3 0 1 1 1 0 1 1 1 1 0 0 1</a:t>
            </a:r>
          </a:p>
          <a:p>
            <a:pPr algn="l" eaLnBrk="1" hangingPunct="1"/>
            <a:r>
              <a:rPr lang="en-US" altLang="en-US" sz="18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0 0 0 0 1 0 1 0 1 0 1 0 0</a:t>
            </a:r>
          </a:p>
          <a:p>
            <a:pPr algn="l" eaLnBrk="1" hangingPunct="1"/>
            <a:r>
              <a:rPr lang="en-US" altLang="en-US" sz="18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1 1 1 0 1 1 1 0 1 0 1 1 1</a:t>
            </a:r>
          </a:p>
          <a:p>
            <a:pPr algn="l" eaLnBrk="1" hangingPunct="1"/>
            <a:r>
              <a:rPr lang="en-US" altLang="en-US" sz="18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1 0 1 0 0 0 0 1 1 1 0 0 1</a:t>
            </a:r>
          </a:p>
          <a:p>
            <a:pPr algn="l" eaLnBrk="1" hangingPunct="1"/>
            <a:r>
              <a:rPr lang="en-US" altLang="en-US" sz="18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1 0 1 1 1 1 1 1 0 1 1 1 1</a:t>
            </a:r>
          </a:p>
          <a:p>
            <a:pPr algn="l" eaLnBrk="1" hangingPunct="1"/>
            <a:r>
              <a:rPr lang="en-US" altLang="en-US" sz="18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1 0 0 0 0 0 0 0 0 0 0 0 0</a:t>
            </a:r>
          </a:p>
          <a:p>
            <a:pPr algn="l" eaLnBrk="1" hangingPunct="1"/>
            <a:r>
              <a:rPr lang="en-US" altLang="en-US" sz="18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1 1 1 1 1 1 1 1 1 1 1 1 1</a:t>
            </a:r>
          </a:p>
        </p:txBody>
      </p:sp>
      <p:sp>
        <p:nvSpPr>
          <p:cNvPr id="10" name="Rectangle 9"/>
          <p:cNvSpPr/>
          <p:nvPr/>
        </p:nvSpPr>
        <p:spPr>
          <a:xfrm>
            <a:off x="2438400" y="4648200"/>
            <a:ext cx="3048000" cy="304800"/>
          </a:xfrm>
          <a:prstGeom prst="rect">
            <a:avLst/>
          </a:prstGeom>
          <a:solidFill>
            <a:srgbClr val="FFFF00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590800" y="5181600"/>
            <a:ext cx="1905000" cy="304800"/>
          </a:xfrm>
          <a:prstGeom prst="rect">
            <a:avLst/>
          </a:prstGeom>
          <a:solidFill>
            <a:srgbClr val="FFFF00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8200" name="TextBox 16"/>
          <p:cNvSpPr txBox="1">
            <a:spLocks noChangeArrowheads="1"/>
          </p:cNvSpPr>
          <p:nvPr/>
        </p:nvSpPr>
        <p:spPr bwMode="auto">
          <a:xfrm>
            <a:off x="381000" y="1981200"/>
            <a:ext cx="3016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en-US" altLang="en-US" sz="18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1</a:t>
            </a:r>
          </a:p>
        </p:txBody>
      </p:sp>
      <p:sp>
        <p:nvSpPr>
          <p:cNvPr id="8201" name="TextBox 17"/>
          <p:cNvSpPr txBox="1">
            <a:spLocks noChangeArrowheads="1"/>
          </p:cNvSpPr>
          <p:nvPr/>
        </p:nvSpPr>
        <p:spPr bwMode="auto">
          <a:xfrm>
            <a:off x="1371600" y="1981200"/>
            <a:ext cx="3016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en-US" altLang="en-US" sz="18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0</a:t>
            </a:r>
          </a:p>
        </p:txBody>
      </p:sp>
      <p:sp>
        <p:nvSpPr>
          <p:cNvPr id="8202" name="TextBox 18"/>
          <p:cNvSpPr txBox="1">
            <a:spLocks noChangeArrowheads="1"/>
          </p:cNvSpPr>
          <p:nvPr/>
        </p:nvSpPr>
        <p:spPr bwMode="auto">
          <a:xfrm>
            <a:off x="228600" y="1295400"/>
            <a:ext cx="5905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en-US" altLang="en-US" sz="18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Row</a:t>
            </a:r>
          </a:p>
        </p:txBody>
      </p:sp>
      <p:sp>
        <p:nvSpPr>
          <p:cNvPr id="8203" name="TextBox 19"/>
          <p:cNvSpPr txBox="1">
            <a:spLocks noChangeArrowheads="1"/>
          </p:cNvSpPr>
          <p:nvPr/>
        </p:nvSpPr>
        <p:spPr bwMode="auto">
          <a:xfrm>
            <a:off x="1066800" y="1295400"/>
            <a:ext cx="8826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en-US" altLang="en-US" sz="18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column</a:t>
            </a:r>
          </a:p>
        </p:txBody>
      </p:sp>
      <p:sp>
        <p:nvSpPr>
          <p:cNvPr id="8204" name="TextBox 20"/>
          <p:cNvSpPr txBox="1">
            <a:spLocks noChangeArrowheads="1"/>
          </p:cNvSpPr>
          <p:nvPr/>
        </p:nvSpPr>
        <p:spPr bwMode="auto">
          <a:xfrm>
            <a:off x="381000" y="1676400"/>
            <a:ext cx="3016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en-US" altLang="en-US" sz="18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0</a:t>
            </a:r>
          </a:p>
        </p:txBody>
      </p:sp>
      <p:sp>
        <p:nvSpPr>
          <p:cNvPr id="8205" name="TextBox 21"/>
          <p:cNvSpPr txBox="1">
            <a:spLocks noChangeArrowheads="1"/>
          </p:cNvSpPr>
          <p:nvPr/>
        </p:nvSpPr>
        <p:spPr bwMode="auto">
          <a:xfrm>
            <a:off x="1371600" y="1676400"/>
            <a:ext cx="3016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en-US" altLang="en-US" sz="18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218069925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Rectangle 3"/>
          <p:cNvSpPr>
            <a:spLocks noChangeArrowheads="1"/>
          </p:cNvSpPr>
          <p:nvPr/>
        </p:nvSpPr>
        <p:spPr bwMode="auto">
          <a:xfrm>
            <a:off x="5715000" y="365125"/>
            <a:ext cx="3429000" cy="6492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if (done)  // this location is part of the final path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   grid[row][column] = PATH;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}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return done;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}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//-----------------------------------------------------------------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//  Determines if a specific location is valid.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//-----------------------------------------------------------------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private boolean valid (int row, int column)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{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boolean result = false;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// check if cell is in the bounds of the matrix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if (row &gt;= 0 &amp;&amp; row &lt; grid.length &amp;&amp;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 column &gt;= 0 &amp;&amp; column &lt; grid[row].length)</a:t>
            </a:r>
          </a:p>
          <a:p>
            <a:pPr algn="l" eaLnBrk="1" hangingPunct="1"/>
            <a:endParaRPr lang="en-US" altLang="en-US" sz="1000" smtClean="0">
              <a:solidFill>
                <a:prstClr val="black"/>
              </a:solidFill>
              <a:latin typeface="Calibri" panose="020F0502020204030204" pitchFamily="34" charset="0"/>
              <a:cs typeface="+mn-cs"/>
            </a:endParaRP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//  check if cell is not blocked and not previously tried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if (grid[row][column] == 1)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   result = true;</a:t>
            </a:r>
          </a:p>
          <a:p>
            <a:pPr algn="l" eaLnBrk="1" hangingPunct="1"/>
            <a:endParaRPr lang="en-US" altLang="en-US" sz="1000" smtClean="0">
              <a:solidFill>
                <a:prstClr val="black"/>
              </a:solidFill>
              <a:latin typeface="Calibri" panose="020F0502020204030204" pitchFamily="34" charset="0"/>
              <a:cs typeface="+mn-cs"/>
            </a:endParaRP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return result;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}</a:t>
            </a:r>
          </a:p>
          <a:p>
            <a:pPr algn="l" eaLnBrk="1" hangingPunct="1"/>
            <a:endParaRPr lang="en-US" altLang="en-US" sz="1000" smtClean="0">
              <a:solidFill>
                <a:prstClr val="black"/>
              </a:solidFill>
              <a:latin typeface="Calibri" panose="020F0502020204030204" pitchFamily="34" charset="0"/>
              <a:cs typeface="+mn-cs"/>
            </a:endParaRP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//-----------------------------------------------------------------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//  Returns the maze as a string.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//-----------------------------------------------------------------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public String toString ()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{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String result = "\n";</a:t>
            </a:r>
          </a:p>
          <a:p>
            <a:pPr algn="l" eaLnBrk="1" hangingPunct="1"/>
            <a:endParaRPr lang="en-US" altLang="en-US" sz="1000" smtClean="0">
              <a:solidFill>
                <a:prstClr val="black"/>
              </a:solidFill>
              <a:latin typeface="Calibri" panose="020F0502020204030204" pitchFamily="34" charset="0"/>
              <a:cs typeface="+mn-cs"/>
            </a:endParaRP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for (int row=0; row &lt; grid.length; row++)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{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for (int column=0; column &lt; grid[row].length; column++)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   result += grid[row][column] + "";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result += "\n";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}</a:t>
            </a:r>
          </a:p>
          <a:p>
            <a:pPr algn="l" eaLnBrk="1" hangingPunct="1"/>
            <a:endParaRPr lang="en-US" altLang="en-US" sz="1000" smtClean="0">
              <a:solidFill>
                <a:prstClr val="black"/>
              </a:solidFill>
              <a:latin typeface="Calibri" panose="020F0502020204030204" pitchFamily="34" charset="0"/>
              <a:cs typeface="+mn-cs"/>
            </a:endParaRP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return result;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}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}</a:t>
            </a:r>
          </a:p>
        </p:txBody>
      </p:sp>
      <p:sp>
        <p:nvSpPr>
          <p:cNvPr id="9220" name="Rectangle 2"/>
          <p:cNvSpPr>
            <a:spLocks noChangeArrowheads="1"/>
          </p:cNvSpPr>
          <p:nvPr/>
        </p:nvSpPr>
        <p:spPr bwMode="auto">
          <a:xfrm>
            <a:off x="2212975" y="23813"/>
            <a:ext cx="3567002" cy="65992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endParaRPr lang="en-US" altLang="en-US" sz="1000" dirty="0" smtClean="0">
              <a:solidFill>
                <a:prstClr val="black"/>
              </a:solidFill>
              <a:latin typeface="Calibri" panose="020F0502020204030204" pitchFamily="34" charset="0"/>
              <a:cs typeface="+mn-cs"/>
            </a:endParaRP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//*************************************************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//  Represents a maze of characters. The goal is to get from the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//  top left corner to the bottom right, following a path of 1s.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//*************************************************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public class Maze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{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private final </a:t>
            </a:r>
            <a:r>
              <a:rPr lang="en-US" altLang="en-US" sz="1000" dirty="0" err="1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int</a:t>
            </a:r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TRIED = 3;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private final </a:t>
            </a:r>
            <a:r>
              <a:rPr lang="en-US" altLang="en-US" sz="1000" dirty="0" err="1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int</a:t>
            </a:r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PATH = 7;</a:t>
            </a:r>
          </a:p>
          <a:p>
            <a:pPr algn="l" eaLnBrk="1" hangingPunct="1"/>
            <a:endParaRPr lang="en-US" altLang="en-US" sz="1000" dirty="0" smtClean="0">
              <a:solidFill>
                <a:prstClr val="black"/>
              </a:solidFill>
              <a:latin typeface="Calibri" panose="020F0502020204030204" pitchFamily="34" charset="0"/>
              <a:cs typeface="+mn-cs"/>
            </a:endParaRP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private </a:t>
            </a:r>
            <a:r>
              <a:rPr lang="en-US" altLang="en-US" sz="1000" dirty="0" err="1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int</a:t>
            </a:r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[][] grid = {</a:t>
            </a:r>
            <a:r>
              <a:rPr lang="en-US" altLang="en-US" sz="12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</a:t>
            </a:r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{1,1,1,0,1,1,0,0,0,1,1,1,1},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                        {1,0,1,1,1,0,1,1,1,1,0,0,1},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                        {0,0,0,0,1,0,1,0,1,0,1,0,0},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                        {1,1,1,0,1,1,1,0,1,0,1,1,1},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                        {1,0,1,0,0,0,0,1,1,1,0,0,1},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                        {1,0,1,1,1,1,1,1,0,1,1,1,1},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                        {1,0,0,0,0,0,0,0,0,0,0,0,0},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                        {1,1,1,1,1,1,1,1,1,1,1,1,1} };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//-----------------------------------------------------------------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//  Attempts to recursively traverse the maze. Inserts special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//  characters indicating locations that have been tried and that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//  eventually become part of the solution.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//-----------------------------------------------------------------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public </a:t>
            </a:r>
            <a:r>
              <a:rPr lang="en-US" altLang="en-US" sz="1000" dirty="0" err="1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boolean</a:t>
            </a:r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traverse (</a:t>
            </a:r>
            <a:r>
              <a:rPr lang="en-US" altLang="en-US" sz="1000" dirty="0" err="1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int</a:t>
            </a:r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row, </a:t>
            </a:r>
            <a:r>
              <a:rPr lang="en-US" altLang="en-US" sz="1000" dirty="0" err="1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int</a:t>
            </a:r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column)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{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</a:t>
            </a:r>
            <a:r>
              <a:rPr lang="en-US" altLang="en-US" sz="1000" dirty="0" err="1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boolean</a:t>
            </a:r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done = false;</a:t>
            </a:r>
          </a:p>
          <a:p>
            <a:pPr algn="l" eaLnBrk="1" hangingPunct="1">
              <a:lnSpc>
                <a:spcPts val="100"/>
              </a:lnSpc>
            </a:pPr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if (valid (row, column))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{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grid[row][column] = TRIED;  // this cell has been tried</a:t>
            </a:r>
          </a:p>
          <a:p>
            <a:pPr algn="l" eaLnBrk="1" hangingPunct="1"/>
            <a:endParaRPr lang="en-US" altLang="en-US" sz="1000" dirty="0" smtClean="0">
              <a:solidFill>
                <a:prstClr val="black"/>
              </a:solidFill>
              <a:latin typeface="Calibri" panose="020F0502020204030204" pitchFamily="34" charset="0"/>
              <a:cs typeface="+mn-cs"/>
            </a:endParaRP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if (row == grid.length-1 &amp;&amp; column == grid[0].length-1)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   done = true;  // the maze is solved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else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{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   done = traverse (row+1, column);     // down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   if (!done)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      done = traverse (row, column+1);  // right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   if (!done)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      done = traverse (row-1, column);  // up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   if (!done)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      done = traverse (row, column-1);  // left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}</a:t>
            </a:r>
          </a:p>
        </p:txBody>
      </p:sp>
      <p:sp>
        <p:nvSpPr>
          <p:cNvPr id="9221" name="TextBox 4"/>
          <p:cNvSpPr txBox="1">
            <a:spLocks noChangeArrowheads="1"/>
          </p:cNvSpPr>
          <p:nvPr/>
        </p:nvSpPr>
        <p:spPr bwMode="auto">
          <a:xfrm>
            <a:off x="152400" y="4343400"/>
            <a:ext cx="2339975" cy="230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en-US" altLang="en-US" sz="18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3 1 1 0 1 1 0 0 0 1 1 1 1</a:t>
            </a:r>
          </a:p>
          <a:p>
            <a:pPr algn="l" eaLnBrk="1" hangingPunct="1"/>
            <a:r>
              <a:rPr lang="en-US" altLang="en-US" sz="18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3 0 1 1 1 0 1 1 1 1 0 0 1</a:t>
            </a:r>
          </a:p>
          <a:p>
            <a:pPr algn="l" eaLnBrk="1" hangingPunct="1"/>
            <a:r>
              <a:rPr lang="en-US" altLang="en-US" sz="18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0 0 0 0 1 0 1 0 1 0 1 0 0</a:t>
            </a:r>
          </a:p>
          <a:p>
            <a:pPr algn="l" eaLnBrk="1" hangingPunct="1"/>
            <a:r>
              <a:rPr lang="en-US" altLang="en-US" sz="18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1 1 1 0 1 1 1 0 1 0 1 1 1</a:t>
            </a:r>
          </a:p>
          <a:p>
            <a:pPr algn="l" eaLnBrk="1" hangingPunct="1"/>
            <a:r>
              <a:rPr lang="en-US" altLang="en-US" sz="18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1 0 1 0 0 0 0 1 1 1 0 0 1</a:t>
            </a:r>
          </a:p>
          <a:p>
            <a:pPr algn="l" eaLnBrk="1" hangingPunct="1"/>
            <a:r>
              <a:rPr lang="en-US" altLang="en-US" sz="18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1 0 1 1 1 1 1 1 0 1 1 1 1</a:t>
            </a:r>
          </a:p>
          <a:p>
            <a:pPr algn="l" eaLnBrk="1" hangingPunct="1"/>
            <a:r>
              <a:rPr lang="en-US" altLang="en-US" sz="18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1 0 0 0 0 0 0 0 0 0 0 0 0</a:t>
            </a:r>
          </a:p>
          <a:p>
            <a:pPr algn="l" eaLnBrk="1" hangingPunct="1"/>
            <a:r>
              <a:rPr lang="en-US" altLang="en-US" sz="18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1 1 1 1 1 1 1 1 1 1 1 1 1</a:t>
            </a:r>
          </a:p>
        </p:txBody>
      </p:sp>
      <p:sp>
        <p:nvSpPr>
          <p:cNvPr id="9222" name="TextBox 7"/>
          <p:cNvSpPr txBox="1">
            <a:spLocks noChangeArrowheads="1"/>
          </p:cNvSpPr>
          <p:nvPr/>
        </p:nvSpPr>
        <p:spPr bwMode="auto">
          <a:xfrm>
            <a:off x="381000" y="2286000"/>
            <a:ext cx="3016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en-US" altLang="en-US" sz="18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2</a:t>
            </a:r>
          </a:p>
        </p:txBody>
      </p:sp>
      <p:sp>
        <p:nvSpPr>
          <p:cNvPr id="9223" name="TextBox 8"/>
          <p:cNvSpPr txBox="1">
            <a:spLocks noChangeArrowheads="1"/>
          </p:cNvSpPr>
          <p:nvPr/>
        </p:nvSpPr>
        <p:spPr bwMode="auto">
          <a:xfrm>
            <a:off x="1371600" y="2286000"/>
            <a:ext cx="3016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en-US" altLang="en-US" sz="18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0</a:t>
            </a:r>
          </a:p>
        </p:txBody>
      </p:sp>
      <p:sp>
        <p:nvSpPr>
          <p:cNvPr id="10" name="Rectangle 9"/>
          <p:cNvSpPr/>
          <p:nvPr/>
        </p:nvSpPr>
        <p:spPr>
          <a:xfrm>
            <a:off x="2438400" y="4038600"/>
            <a:ext cx="1219200" cy="228600"/>
          </a:xfrm>
          <a:prstGeom prst="rect">
            <a:avLst/>
          </a:prstGeom>
          <a:solidFill>
            <a:srgbClr val="FFFF00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638800" y="1905000"/>
            <a:ext cx="3048000" cy="2209800"/>
          </a:xfrm>
          <a:prstGeom prst="rect">
            <a:avLst/>
          </a:prstGeom>
          <a:solidFill>
            <a:srgbClr val="FFFF00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9226" name="TextBox 22"/>
          <p:cNvSpPr txBox="1">
            <a:spLocks noChangeArrowheads="1"/>
          </p:cNvSpPr>
          <p:nvPr/>
        </p:nvSpPr>
        <p:spPr bwMode="auto">
          <a:xfrm>
            <a:off x="381000" y="1981200"/>
            <a:ext cx="3016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en-US" altLang="en-US" sz="18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1</a:t>
            </a:r>
          </a:p>
        </p:txBody>
      </p:sp>
      <p:sp>
        <p:nvSpPr>
          <p:cNvPr id="9227" name="TextBox 23"/>
          <p:cNvSpPr txBox="1">
            <a:spLocks noChangeArrowheads="1"/>
          </p:cNvSpPr>
          <p:nvPr/>
        </p:nvSpPr>
        <p:spPr bwMode="auto">
          <a:xfrm>
            <a:off x="1371600" y="1981200"/>
            <a:ext cx="3016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en-US" altLang="en-US" sz="18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0</a:t>
            </a:r>
          </a:p>
        </p:txBody>
      </p:sp>
      <p:sp>
        <p:nvSpPr>
          <p:cNvPr id="9228" name="TextBox 24"/>
          <p:cNvSpPr txBox="1">
            <a:spLocks noChangeArrowheads="1"/>
          </p:cNvSpPr>
          <p:nvPr/>
        </p:nvSpPr>
        <p:spPr bwMode="auto">
          <a:xfrm>
            <a:off x="228600" y="1295400"/>
            <a:ext cx="5905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en-US" altLang="en-US" sz="18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Row</a:t>
            </a:r>
          </a:p>
        </p:txBody>
      </p:sp>
      <p:sp>
        <p:nvSpPr>
          <p:cNvPr id="9229" name="TextBox 25"/>
          <p:cNvSpPr txBox="1">
            <a:spLocks noChangeArrowheads="1"/>
          </p:cNvSpPr>
          <p:nvPr/>
        </p:nvSpPr>
        <p:spPr bwMode="auto">
          <a:xfrm>
            <a:off x="1066800" y="1295400"/>
            <a:ext cx="8826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en-US" altLang="en-US" sz="18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column</a:t>
            </a:r>
          </a:p>
        </p:txBody>
      </p:sp>
      <p:sp>
        <p:nvSpPr>
          <p:cNvPr id="9230" name="TextBox 26"/>
          <p:cNvSpPr txBox="1">
            <a:spLocks noChangeArrowheads="1"/>
          </p:cNvSpPr>
          <p:nvPr/>
        </p:nvSpPr>
        <p:spPr bwMode="auto">
          <a:xfrm>
            <a:off x="381000" y="1676400"/>
            <a:ext cx="3016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en-US" altLang="en-US" sz="18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0</a:t>
            </a:r>
          </a:p>
        </p:txBody>
      </p:sp>
      <p:sp>
        <p:nvSpPr>
          <p:cNvPr id="9231" name="TextBox 27"/>
          <p:cNvSpPr txBox="1">
            <a:spLocks noChangeArrowheads="1"/>
          </p:cNvSpPr>
          <p:nvPr/>
        </p:nvSpPr>
        <p:spPr bwMode="auto">
          <a:xfrm>
            <a:off x="1371600" y="1676400"/>
            <a:ext cx="3016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en-US" altLang="en-US" sz="18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0</a:t>
            </a:r>
          </a:p>
        </p:txBody>
      </p:sp>
      <p:grpSp>
        <p:nvGrpSpPr>
          <p:cNvPr id="2" name="Group 31"/>
          <p:cNvGrpSpPr>
            <a:grpSpLocks/>
          </p:cNvGrpSpPr>
          <p:nvPr/>
        </p:nvGrpSpPr>
        <p:grpSpPr bwMode="auto">
          <a:xfrm>
            <a:off x="228600" y="2438400"/>
            <a:ext cx="1524000" cy="522288"/>
            <a:chOff x="228600" y="2438400"/>
            <a:chExt cx="1524000" cy="521732"/>
          </a:xfrm>
        </p:grpSpPr>
        <p:cxnSp>
          <p:nvCxnSpPr>
            <p:cNvPr id="30" name="Straight Connector 29"/>
            <p:cNvCxnSpPr/>
            <p:nvPr/>
          </p:nvCxnSpPr>
          <p:spPr>
            <a:xfrm>
              <a:off x="228600" y="2438400"/>
              <a:ext cx="1524000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34" name="TextBox 30"/>
            <p:cNvSpPr txBox="1">
              <a:spLocks noChangeArrowheads="1"/>
            </p:cNvSpPr>
            <p:nvPr/>
          </p:nvSpPr>
          <p:spPr bwMode="auto">
            <a:xfrm>
              <a:off x="381000" y="2590800"/>
              <a:ext cx="1308243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 eaLnBrk="1" hangingPunct="1"/>
              <a:r>
                <a:rPr lang="en-US" altLang="en-US" sz="1800" smtClean="0">
                  <a:solidFill>
                    <a:srgbClr val="FF0000"/>
                  </a:solidFill>
                  <a:latin typeface="Calibri" panose="020F0502020204030204" pitchFamily="34" charset="0"/>
                  <a:cs typeface="+mn-cs"/>
                </a:rPr>
                <a:t>Return false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9201668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Rectangle 3"/>
          <p:cNvSpPr>
            <a:spLocks noChangeArrowheads="1"/>
          </p:cNvSpPr>
          <p:nvPr/>
        </p:nvSpPr>
        <p:spPr bwMode="auto">
          <a:xfrm>
            <a:off x="5715000" y="365125"/>
            <a:ext cx="3429000" cy="6492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if (done)  // this location is part of the final path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   grid[row][column] = PATH;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}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return done;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}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//-----------------------------------------------------------------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//  Determines if a specific location is valid.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//-----------------------------------------------------------------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private boolean valid (int row, int column)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{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boolean result = false;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// check if cell is in the bounds of the matrix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if (row &gt;= 0 &amp;&amp; row &lt; grid.length &amp;&amp;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 column &gt;= 0 &amp;&amp; column &lt; grid[row].length)</a:t>
            </a:r>
          </a:p>
          <a:p>
            <a:pPr algn="l" eaLnBrk="1" hangingPunct="1"/>
            <a:endParaRPr lang="en-US" altLang="en-US" sz="1000" smtClean="0">
              <a:solidFill>
                <a:prstClr val="black"/>
              </a:solidFill>
              <a:latin typeface="Calibri" panose="020F0502020204030204" pitchFamily="34" charset="0"/>
              <a:cs typeface="+mn-cs"/>
            </a:endParaRP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//  check if cell is not blocked and not previously tried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if (grid[row][column] == 1)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   result = true;</a:t>
            </a:r>
          </a:p>
          <a:p>
            <a:pPr algn="l" eaLnBrk="1" hangingPunct="1"/>
            <a:endParaRPr lang="en-US" altLang="en-US" sz="1000" smtClean="0">
              <a:solidFill>
                <a:prstClr val="black"/>
              </a:solidFill>
              <a:latin typeface="Calibri" panose="020F0502020204030204" pitchFamily="34" charset="0"/>
              <a:cs typeface="+mn-cs"/>
            </a:endParaRP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return result;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}</a:t>
            </a:r>
          </a:p>
          <a:p>
            <a:pPr algn="l" eaLnBrk="1" hangingPunct="1"/>
            <a:endParaRPr lang="en-US" altLang="en-US" sz="1000" smtClean="0">
              <a:solidFill>
                <a:prstClr val="black"/>
              </a:solidFill>
              <a:latin typeface="Calibri" panose="020F0502020204030204" pitchFamily="34" charset="0"/>
              <a:cs typeface="+mn-cs"/>
            </a:endParaRP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//-----------------------------------------------------------------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//  Returns the maze as a string.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//-----------------------------------------------------------------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public String toString ()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{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String result = "\n";</a:t>
            </a:r>
          </a:p>
          <a:p>
            <a:pPr algn="l" eaLnBrk="1" hangingPunct="1"/>
            <a:endParaRPr lang="en-US" altLang="en-US" sz="1000" smtClean="0">
              <a:solidFill>
                <a:prstClr val="black"/>
              </a:solidFill>
              <a:latin typeface="Calibri" panose="020F0502020204030204" pitchFamily="34" charset="0"/>
              <a:cs typeface="+mn-cs"/>
            </a:endParaRP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for (int row=0; row &lt; grid.length; row++)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{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for (int column=0; column &lt; grid[row].length; column++)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   result += grid[row][column] + "";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result += "\n";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}</a:t>
            </a:r>
          </a:p>
          <a:p>
            <a:pPr algn="l" eaLnBrk="1" hangingPunct="1"/>
            <a:endParaRPr lang="en-US" altLang="en-US" sz="1000" smtClean="0">
              <a:solidFill>
                <a:prstClr val="black"/>
              </a:solidFill>
              <a:latin typeface="Calibri" panose="020F0502020204030204" pitchFamily="34" charset="0"/>
              <a:cs typeface="+mn-cs"/>
            </a:endParaRP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return result;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}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}</a:t>
            </a:r>
          </a:p>
        </p:txBody>
      </p:sp>
      <p:sp>
        <p:nvSpPr>
          <p:cNvPr id="10244" name="Rectangle 2"/>
          <p:cNvSpPr>
            <a:spLocks noChangeArrowheads="1"/>
          </p:cNvSpPr>
          <p:nvPr/>
        </p:nvSpPr>
        <p:spPr bwMode="auto">
          <a:xfrm>
            <a:off x="2212975" y="23813"/>
            <a:ext cx="3567002" cy="65992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endParaRPr lang="en-US" altLang="en-US" sz="1000" dirty="0" smtClean="0">
              <a:solidFill>
                <a:prstClr val="black"/>
              </a:solidFill>
              <a:latin typeface="Calibri" panose="020F0502020204030204" pitchFamily="34" charset="0"/>
              <a:cs typeface="+mn-cs"/>
            </a:endParaRP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//*************************************************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//  Represents a maze of characters. The goal is to get from the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//  top left corner to the bottom right, following a path of 1s.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//*************************************************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public class Maze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{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private final </a:t>
            </a:r>
            <a:r>
              <a:rPr lang="en-US" altLang="en-US" sz="1000" dirty="0" err="1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int</a:t>
            </a:r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TRIED = 3;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private final </a:t>
            </a:r>
            <a:r>
              <a:rPr lang="en-US" altLang="en-US" sz="1000" dirty="0" err="1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int</a:t>
            </a:r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PATH = 7;</a:t>
            </a:r>
          </a:p>
          <a:p>
            <a:pPr algn="l" eaLnBrk="1" hangingPunct="1"/>
            <a:endParaRPr lang="en-US" altLang="en-US" sz="1000" dirty="0" smtClean="0">
              <a:solidFill>
                <a:prstClr val="black"/>
              </a:solidFill>
              <a:latin typeface="Calibri" panose="020F0502020204030204" pitchFamily="34" charset="0"/>
              <a:cs typeface="+mn-cs"/>
            </a:endParaRP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private </a:t>
            </a:r>
            <a:r>
              <a:rPr lang="en-US" altLang="en-US" sz="1000" dirty="0" err="1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int</a:t>
            </a:r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[][] grid = {</a:t>
            </a:r>
            <a:r>
              <a:rPr lang="en-US" altLang="en-US" sz="12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</a:t>
            </a:r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{1,1,1,0,1,1,0,0,0,1,1,1,1},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                        {1,0,1,1,1,0,1,1,1,1,0,0,1},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                        {0,0,0,0,1,0,1,0,1,0,1,0,0},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                        {1,1,1,0,1,1,1,0,1,0,1,1,1},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                        {1,0,1,0,0,0,0,1,1,1,0,0,1},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                        {1,0,1,1,1,1,1,1,0,1,1,1,1},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                        {1,0,0,0,0,0,0,0,0,0,0,0,0},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                        {1,1,1,1,1,1,1,1,1,1,1,1,1} };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//-----------------------------------------------------------------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//  Attempts to recursively traverse the maze. Inserts special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//  characters indicating locations that have been tried and that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//  eventually become part of the solution.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//-----------------------------------------------------------------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public </a:t>
            </a:r>
            <a:r>
              <a:rPr lang="en-US" altLang="en-US" sz="1000" dirty="0" err="1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boolean</a:t>
            </a:r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traverse (</a:t>
            </a:r>
            <a:r>
              <a:rPr lang="en-US" altLang="en-US" sz="1000" dirty="0" err="1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int</a:t>
            </a:r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row, </a:t>
            </a:r>
            <a:r>
              <a:rPr lang="en-US" altLang="en-US" sz="1000" dirty="0" err="1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int</a:t>
            </a:r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column)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{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</a:t>
            </a:r>
            <a:r>
              <a:rPr lang="en-US" altLang="en-US" sz="1000" dirty="0" err="1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boolean</a:t>
            </a:r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done = false;</a:t>
            </a:r>
          </a:p>
          <a:p>
            <a:pPr algn="l" eaLnBrk="1" hangingPunct="1">
              <a:lnSpc>
                <a:spcPts val="100"/>
              </a:lnSpc>
            </a:pPr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if (valid (row, column))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{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grid[row][column] = TRIED;  // this cell has been tried</a:t>
            </a:r>
          </a:p>
          <a:p>
            <a:pPr algn="l" eaLnBrk="1" hangingPunct="1"/>
            <a:endParaRPr lang="en-US" altLang="en-US" sz="1000" dirty="0" smtClean="0">
              <a:solidFill>
                <a:prstClr val="black"/>
              </a:solidFill>
              <a:latin typeface="Calibri" panose="020F0502020204030204" pitchFamily="34" charset="0"/>
              <a:cs typeface="+mn-cs"/>
            </a:endParaRP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if (row == grid.length-1 &amp;&amp; column == grid[0].length-1)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   done = true;  // the maze is solved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else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{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   done = traverse (row+1, column);     // down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   if (!done)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      done = traverse (row, column+1);  // right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   if (!done)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      done = traverse (row-1, column);  // up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   if (!done)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      done = traverse (row, column-1);  // left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}</a:t>
            </a:r>
          </a:p>
        </p:txBody>
      </p:sp>
      <p:sp>
        <p:nvSpPr>
          <p:cNvPr id="10245" name="TextBox 4"/>
          <p:cNvSpPr txBox="1">
            <a:spLocks noChangeArrowheads="1"/>
          </p:cNvSpPr>
          <p:nvPr/>
        </p:nvSpPr>
        <p:spPr bwMode="auto">
          <a:xfrm>
            <a:off x="152400" y="4343400"/>
            <a:ext cx="2339975" cy="230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en-US" altLang="en-US" sz="18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3 1 1 0 1 1 0 0 0 1 1 1 1</a:t>
            </a:r>
          </a:p>
          <a:p>
            <a:pPr algn="l" eaLnBrk="1" hangingPunct="1"/>
            <a:r>
              <a:rPr lang="en-US" altLang="en-US" sz="18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3 0 1 1 1 0 1 1 1 1 0 0 1</a:t>
            </a:r>
          </a:p>
          <a:p>
            <a:pPr algn="l" eaLnBrk="1" hangingPunct="1"/>
            <a:r>
              <a:rPr lang="en-US" altLang="en-US" sz="18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0 0 0 0 1 0 1 0 1 0 1 0 0</a:t>
            </a:r>
          </a:p>
          <a:p>
            <a:pPr algn="l" eaLnBrk="1" hangingPunct="1"/>
            <a:r>
              <a:rPr lang="en-US" altLang="en-US" sz="18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1 1 1 0 1 1 1 0 1 0 1 1 1</a:t>
            </a:r>
          </a:p>
          <a:p>
            <a:pPr algn="l" eaLnBrk="1" hangingPunct="1"/>
            <a:r>
              <a:rPr lang="en-US" altLang="en-US" sz="18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1 0 1 0 0 0 0 1 1 1 0 0 1</a:t>
            </a:r>
          </a:p>
          <a:p>
            <a:pPr algn="l" eaLnBrk="1" hangingPunct="1"/>
            <a:r>
              <a:rPr lang="en-US" altLang="en-US" sz="18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1 0 1 1 1 1 1 1 0 1 1 1 1</a:t>
            </a:r>
          </a:p>
          <a:p>
            <a:pPr algn="l" eaLnBrk="1" hangingPunct="1"/>
            <a:r>
              <a:rPr lang="en-US" altLang="en-US" sz="18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1 0 0 0 0 0 0 0 0 0 0 0 0</a:t>
            </a:r>
          </a:p>
          <a:p>
            <a:pPr algn="l" eaLnBrk="1" hangingPunct="1"/>
            <a:r>
              <a:rPr lang="en-US" altLang="en-US" sz="18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1 1 1 1 1 1 1 1 1 1 1 1 1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590800" y="5410200"/>
            <a:ext cx="1905000" cy="381000"/>
          </a:xfrm>
          <a:prstGeom prst="rect">
            <a:avLst/>
          </a:prstGeom>
          <a:solidFill>
            <a:srgbClr val="FFFF00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10247" name="TextBox 16"/>
          <p:cNvSpPr txBox="1">
            <a:spLocks noChangeArrowheads="1"/>
          </p:cNvSpPr>
          <p:nvPr/>
        </p:nvSpPr>
        <p:spPr bwMode="auto">
          <a:xfrm>
            <a:off x="381000" y="1981200"/>
            <a:ext cx="3016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en-US" altLang="en-US" sz="18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1</a:t>
            </a:r>
          </a:p>
        </p:txBody>
      </p:sp>
      <p:sp>
        <p:nvSpPr>
          <p:cNvPr id="10248" name="TextBox 17"/>
          <p:cNvSpPr txBox="1">
            <a:spLocks noChangeArrowheads="1"/>
          </p:cNvSpPr>
          <p:nvPr/>
        </p:nvSpPr>
        <p:spPr bwMode="auto">
          <a:xfrm>
            <a:off x="1371600" y="1981200"/>
            <a:ext cx="3016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en-US" altLang="en-US" sz="18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0</a:t>
            </a:r>
          </a:p>
        </p:txBody>
      </p:sp>
      <p:sp>
        <p:nvSpPr>
          <p:cNvPr id="10249" name="TextBox 18"/>
          <p:cNvSpPr txBox="1">
            <a:spLocks noChangeArrowheads="1"/>
          </p:cNvSpPr>
          <p:nvPr/>
        </p:nvSpPr>
        <p:spPr bwMode="auto">
          <a:xfrm>
            <a:off x="228600" y="1295400"/>
            <a:ext cx="5905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en-US" altLang="en-US" sz="18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Row</a:t>
            </a:r>
          </a:p>
        </p:txBody>
      </p:sp>
      <p:sp>
        <p:nvSpPr>
          <p:cNvPr id="10250" name="TextBox 19"/>
          <p:cNvSpPr txBox="1">
            <a:spLocks noChangeArrowheads="1"/>
          </p:cNvSpPr>
          <p:nvPr/>
        </p:nvSpPr>
        <p:spPr bwMode="auto">
          <a:xfrm>
            <a:off x="1066800" y="1295400"/>
            <a:ext cx="8826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en-US" altLang="en-US" sz="18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column</a:t>
            </a:r>
          </a:p>
        </p:txBody>
      </p:sp>
      <p:sp>
        <p:nvSpPr>
          <p:cNvPr id="10251" name="TextBox 20"/>
          <p:cNvSpPr txBox="1">
            <a:spLocks noChangeArrowheads="1"/>
          </p:cNvSpPr>
          <p:nvPr/>
        </p:nvSpPr>
        <p:spPr bwMode="auto">
          <a:xfrm>
            <a:off x="381000" y="1676400"/>
            <a:ext cx="3016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en-US" altLang="en-US" sz="18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0</a:t>
            </a:r>
          </a:p>
        </p:txBody>
      </p:sp>
      <p:sp>
        <p:nvSpPr>
          <p:cNvPr id="10252" name="TextBox 21"/>
          <p:cNvSpPr txBox="1">
            <a:spLocks noChangeArrowheads="1"/>
          </p:cNvSpPr>
          <p:nvPr/>
        </p:nvSpPr>
        <p:spPr bwMode="auto">
          <a:xfrm>
            <a:off x="1371600" y="1676400"/>
            <a:ext cx="3016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en-US" altLang="en-US" sz="18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321034502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3"/>
          <p:cNvSpPr>
            <a:spLocks noChangeArrowheads="1"/>
          </p:cNvSpPr>
          <p:nvPr/>
        </p:nvSpPr>
        <p:spPr bwMode="auto">
          <a:xfrm>
            <a:off x="5715000" y="365125"/>
            <a:ext cx="3429000" cy="6492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if (done)  // this location is part of the final path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   grid[row][column] = PATH;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}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return done;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}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//-----------------------------------------------------------------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//  Determines if a specific location is valid.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//-----------------------------------------------------------------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private boolean valid (int row, int column)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{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boolean result = false;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// check if cell is in the bounds of the matrix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if (row &gt;= 0 &amp;&amp; row &lt; grid.length &amp;&amp;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 column &gt;= 0 &amp;&amp; column &lt; grid[row].length)</a:t>
            </a:r>
          </a:p>
          <a:p>
            <a:pPr algn="l" eaLnBrk="1" hangingPunct="1"/>
            <a:endParaRPr lang="en-US" altLang="en-US" sz="1000" smtClean="0">
              <a:solidFill>
                <a:prstClr val="black"/>
              </a:solidFill>
              <a:latin typeface="Calibri" panose="020F0502020204030204" pitchFamily="34" charset="0"/>
              <a:cs typeface="+mn-cs"/>
            </a:endParaRP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//  check if cell is not blocked and not previously tried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if (grid[row][column] == 1)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   result = true;</a:t>
            </a:r>
          </a:p>
          <a:p>
            <a:pPr algn="l" eaLnBrk="1" hangingPunct="1"/>
            <a:endParaRPr lang="en-US" altLang="en-US" sz="1000" smtClean="0">
              <a:solidFill>
                <a:prstClr val="black"/>
              </a:solidFill>
              <a:latin typeface="Calibri" panose="020F0502020204030204" pitchFamily="34" charset="0"/>
              <a:cs typeface="+mn-cs"/>
            </a:endParaRP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return result;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}</a:t>
            </a:r>
          </a:p>
          <a:p>
            <a:pPr algn="l" eaLnBrk="1" hangingPunct="1"/>
            <a:endParaRPr lang="en-US" altLang="en-US" sz="1000" smtClean="0">
              <a:solidFill>
                <a:prstClr val="black"/>
              </a:solidFill>
              <a:latin typeface="Calibri" panose="020F0502020204030204" pitchFamily="34" charset="0"/>
              <a:cs typeface="+mn-cs"/>
            </a:endParaRP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//-----------------------------------------------------------------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//  Returns the maze as a string.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//-----------------------------------------------------------------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public String toString ()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{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String result = "\n";</a:t>
            </a:r>
          </a:p>
          <a:p>
            <a:pPr algn="l" eaLnBrk="1" hangingPunct="1"/>
            <a:endParaRPr lang="en-US" altLang="en-US" sz="1000" smtClean="0">
              <a:solidFill>
                <a:prstClr val="black"/>
              </a:solidFill>
              <a:latin typeface="Calibri" panose="020F0502020204030204" pitchFamily="34" charset="0"/>
              <a:cs typeface="+mn-cs"/>
            </a:endParaRP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for (int row=0; row &lt; grid.length; row++)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{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for (int column=0; column &lt; grid[row].length; column++)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   result += grid[row][column] + "";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result += "\n";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}</a:t>
            </a:r>
          </a:p>
          <a:p>
            <a:pPr algn="l" eaLnBrk="1" hangingPunct="1"/>
            <a:endParaRPr lang="en-US" altLang="en-US" sz="1000" smtClean="0">
              <a:solidFill>
                <a:prstClr val="black"/>
              </a:solidFill>
              <a:latin typeface="Calibri" panose="020F0502020204030204" pitchFamily="34" charset="0"/>
              <a:cs typeface="+mn-cs"/>
            </a:endParaRP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return result;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}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}</a:t>
            </a:r>
          </a:p>
        </p:txBody>
      </p:sp>
      <p:sp>
        <p:nvSpPr>
          <p:cNvPr id="11268" name="Rectangle 2"/>
          <p:cNvSpPr>
            <a:spLocks noChangeArrowheads="1"/>
          </p:cNvSpPr>
          <p:nvPr/>
        </p:nvSpPr>
        <p:spPr bwMode="auto">
          <a:xfrm>
            <a:off x="2212975" y="23813"/>
            <a:ext cx="3567002" cy="65992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endParaRPr lang="en-US" altLang="en-US" sz="1000" dirty="0" smtClean="0">
              <a:solidFill>
                <a:prstClr val="black"/>
              </a:solidFill>
              <a:latin typeface="Calibri" panose="020F0502020204030204" pitchFamily="34" charset="0"/>
              <a:cs typeface="+mn-cs"/>
            </a:endParaRP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//*************************************************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//  Represents a maze of characters. The goal is to get from the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//  top left corner to the bottom right, following a path of 1s.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//*************************************************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public class Maze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{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private final </a:t>
            </a:r>
            <a:r>
              <a:rPr lang="en-US" altLang="en-US" sz="1000" dirty="0" err="1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int</a:t>
            </a:r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TRIED = 3;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private final </a:t>
            </a:r>
            <a:r>
              <a:rPr lang="en-US" altLang="en-US" sz="1000" dirty="0" err="1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int</a:t>
            </a:r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PATH = 7;</a:t>
            </a:r>
          </a:p>
          <a:p>
            <a:pPr algn="l" eaLnBrk="1" hangingPunct="1"/>
            <a:endParaRPr lang="en-US" altLang="en-US" sz="1000" dirty="0" smtClean="0">
              <a:solidFill>
                <a:prstClr val="black"/>
              </a:solidFill>
              <a:latin typeface="Calibri" panose="020F0502020204030204" pitchFamily="34" charset="0"/>
              <a:cs typeface="+mn-cs"/>
            </a:endParaRP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private </a:t>
            </a:r>
            <a:r>
              <a:rPr lang="en-US" altLang="en-US" sz="1000" dirty="0" err="1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int</a:t>
            </a:r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[][] grid = {</a:t>
            </a:r>
            <a:r>
              <a:rPr lang="en-US" altLang="en-US" sz="12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</a:t>
            </a:r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{1,1,1,0,1,1,0,0,0,1,1,1,1},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                        {1,0,1,1,1,0,1,1,1,1,0,0,1},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                        {0,0,0,0,1,0,1,0,1,0,1,0,0},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                        {1,1,1,0,1,1,1,0,1,0,1,1,1},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                        {1,0,1,0,0,0,0,1,1,1,0,0,1},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                        {1,0,1,1,1,1,1,1,0,1,1,1,1},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                        {1,0,0,0,0,0,0,0,0,0,0,0,0},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                        {1,1,1,1,1,1,1,1,1,1,1,1,1} };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//-----------------------------------------------------------------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//  Attempts to recursively traverse the maze. Inserts special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//  characters indicating locations that have been tried and that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//  eventually become part of the solution.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//-----------------------------------------------------------------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public </a:t>
            </a:r>
            <a:r>
              <a:rPr lang="en-US" altLang="en-US" sz="1000" dirty="0" err="1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boolean</a:t>
            </a:r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traverse (</a:t>
            </a:r>
            <a:r>
              <a:rPr lang="en-US" altLang="en-US" sz="1000" dirty="0" err="1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int</a:t>
            </a:r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row, </a:t>
            </a:r>
            <a:r>
              <a:rPr lang="en-US" altLang="en-US" sz="1000" dirty="0" err="1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int</a:t>
            </a:r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column)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{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</a:t>
            </a:r>
            <a:r>
              <a:rPr lang="en-US" altLang="en-US" sz="1000" dirty="0" err="1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boolean</a:t>
            </a:r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done = false;</a:t>
            </a:r>
          </a:p>
          <a:p>
            <a:pPr algn="l" eaLnBrk="1" hangingPunct="1">
              <a:lnSpc>
                <a:spcPts val="100"/>
              </a:lnSpc>
            </a:pPr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if (valid (row, column))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{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grid[row][column] = TRIED;  // this cell has been tried</a:t>
            </a:r>
          </a:p>
          <a:p>
            <a:pPr algn="l" eaLnBrk="1" hangingPunct="1"/>
            <a:endParaRPr lang="en-US" altLang="en-US" sz="1000" dirty="0" smtClean="0">
              <a:solidFill>
                <a:prstClr val="black"/>
              </a:solidFill>
              <a:latin typeface="Calibri" panose="020F0502020204030204" pitchFamily="34" charset="0"/>
              <a:cs typeface="+mn-cs"/>
            </a:endParaRP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if (row == grid.length-1 &amp;&amp; column == grid[0].length-1)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   done = true;  // the maze is solved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else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{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   done = traverse (row+1, column);     // down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   if (!done)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      done = traverse (row, column+1);  // right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   if (!done)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      done = traverse (row-1, column);  // up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   if (!done)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      done = traverse (row, column-1);  // left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}</a:t>
            </a:r>
          </a:p>
        </p:txBody>
      </p:sp>
      <p:sp>
        <p:nvSpPr>
          <p:cNvPr id="11269" name="TextBox 4"/>
          <p:cNvSpPr txBox="1">
            <a:spLocks noChangeArrowheads="1"/>
          </p:cNvSpPr>
          <p:nvPr/>
        </p:nvSpPr>
        <p:spPr bwMode="auto">
          <a:xfrm>
            <a:off x="152400" y="4343400"/>
            <a:ext cx="2339975" cy="230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en-US" altLang="en-US" sz="18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3 1 1 0 1 1 0 0 0 1 1 1 1</a:t>
            </a:r>
          </a:p>
          <a:p>
            <a:pPr algn="l" eaLnBrk="1" hangingPunct="1"/>
            <a:r>
              <a:rPr lang="en-US" altLang="en-US" sz="18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3 0 1 1 1 0 1 1 1 1 0 0 1</a:t>
            </a:r>
          </a:p>
          <a:p>
            <a:pPr algn="l" eaLnBrk="1" hangingPunct="1"/>
            <a:r>
              <a:rPr lang="en-US" altLang="en-US" sz="18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0 0 0 0 1 0 1 0 1 0 1 0 0</a:t>
            </a:r>
          </a:p>
          <a:p>
            <a:pPr algn="l" eaLnBrk="1" hangingPunct="1"/>
            <a:r>
              <a:rPr lang="en-US" altLang="en-US" sz="18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1 1 1 0 1 1 1 0 1 0 1 1 1</a:t>
            </a:r>
          </a:p>
          <a:p>
            <a:pPr algn="l" eaLnBrk="1" hangingPunct="1"/>
            <a:r>
              <a:rPr lang="en-US" altLang="en-US" sz="18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1 0 1 0 0 0 0 1 1 1 0 0 1</a:t>
            </a:r>
          </a:p>
          <a:p>
            <a:pPr algn="l" eaLnBrk="1" hangingPunct="1"/>
            <a:r>
              <a:rPr lang="en-US" altLang="en-US" sz="18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1 0 1 1 1 1 1 1 0 1 1 1 1</a:t>
            </a:r>
          </a:p>
          <a:p>
            <a:pPr algn="l" eaLnBrk="1" hangingPunct="1"/>
            <a:r>
              <a:rPr lang="en-US" altLang="en-US" sz="18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1 0 0 0 0 0 0 0 0 0 0 0 0</a:t>
            </a:r>
          </a:p>
          <a:p>
            <a:pPr algn="l" eaLnBrk="1" hangingPunct="1"/>
            <a:r>
              <a:rPr lang="en-US" altLang="en-US" sz="18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1 1 1 1 1 1 1 1 1 1 1 1 1</a:t>
            </a:r>
          </a:p>
        </p:txBody>
      </p:sp>
      <p:sp>
        <p:nvSpPr>
          <p:cNvPr id="11270" name="TextBox 7"/>
          <p:cNvSpPr txBox="1">
            <a:spLocks noChangeArrowheads="1"/>
          </p:cNvSpPr>
          <p:nvPr/>
        </p:nvSpPr>
        <p:spPr bwMode="auto">
          <a:xfrm>
            <a:off x="381000" y="2286000"/>
            <a:ext cx="3016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en-US" altLang="en-US" sz="18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1</a:t>
            </a:r>
          </a:p>
        </p:txBody>
      </p:sp>
      <p:sp>
        <p:nvSpPr>
          <p:cNvPr id="11271" name="TextBox 8"/>
          <p:cNvSpPr txBox="1">
            <a:spLocks noChangeArrowheads="1"/>
          </p:cNvSpPr>
          <p:nvPr/>
        </p:nvSpPr>
        <p:spPr bwMode="auto">
          <a:xfrm>
            <a:off x="1371600" y="2286000"/>
            <a:ext cx="3016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en-US" altLang="en-US" sz="18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1</a:t>
            </a:r>
          </a:p>
        </p:txBody>
      </p:sp>
      <p:sp>
        <p:nvSpPr>
          <p:cNvPr id="10" name="Rectangle 9"/>
          <p:cNvSpPr/>
          <p:nvPr/>
        </p:nvSpPr>
        <p:spPr>
          <a:xfrm>
            <a:off x="2438400" y="4038600"/>
            <a:ext cx="1219200" cy="228600"/>
          </a:xfrm>
          <a:prstGeom prst="rect">
            <a:avLst/>
          </a:prstGeom>
          <a:solidFill>
            <a:srgbClr val="FFFF00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638800" y="1905000"/>
            <a:ext cx="3048000" cy="2209800"/>
          </a:xfrm>
          <a:prstGeom prst="rect">
            <a:avLst/>
          </a:prstGeom>
          <a:solidFill>
            <a:srgbClr val="FFFF00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11274" name="TextBox 22"/>
          <p:cNvSpPr txBox="1">
            <a:spLocks noChangeArrowheads="1"/>
          </p:cNvSpPr>
          <p:nvPr/>
        </p:nvSpPr>
        <p:spPr bwMode="auto">
          <a:xfrm>
            <a:off x="381000" y="1981200"/>
            <a:ext cx="3016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en-US" altLang="en-US" sz="18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1</a:t>
            </a:r>
          </a:p>
        </p:txBody>
      </p:sp>
      <p:sp>
        <p:nvSpPr>
          <p:cNvPr id="11275" name="TextBox 23"/>
          <p:cNvSpPr txBox="1">
            <a:spLocks noChangeArrowheads="1"/>
          </p:cNvSpPr>
          <p:nvPr/>
        </p:nvSpPr>
        <p:spPr bwMode="auto">
          <a:xfrm>
            <a:off x="1371600" y="1981200"/>
            <a:ext cx="3016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en-US" altLang="en-US" sz="18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0</a:t>
            </a:r>
          </a:p>
        </p:txBody>
      </p:sp>
      <p:sp>
        <p:nvSpPr>
          <p:cNvPr id="11276" name="TextBox 24"/>
          <p:cNvSpPr txBox="1">
            <a:spLocks noChangeArrowheads="1"/>
          </p:cNvSpPr>
          <p:nvPr/>
        </p:nvSpPr>
        <p:spPr bwMode="auto">
          <a:xfrm>
            <a:off x="228600" y="1295400"/>
            <a:ext cx="5905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en-US" altLang="en-US" sz="18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Row</a:t>
            </a:r>
          </a:p>
        </p:txBody>
      </p:sp>
      <p:sp>
        <p:nvSpPr>
          <p:cNvPr id="11277" name="TextBox 25"/>
          <p:cNvSpPr txBox="1">
            <a:spLocks noChangeArrowheads="1"/>
          </p:cNvSpPr>
          <p:nvPr/>
        </p:nvSpPr>
        <p:spPr bwMode="auto">
          <a:xfrm>
            <a:off x="1066800" y="1295400"/>
            <a:ext cx="8826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en-US" altLang="en-US" sz="18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column</a:t>
            </a:r>
          </a:p>
        </p:txBody>
      </p:sp>
      <p:sp>
        <p:nvSpPr>
          <p:cNvPr id="11278" name="TextBox 26"/>
          <p:cNvSpPr txBox="1">
            <a:spLocks noChangeArrowheads="1"/>
          </p:cNvSpPr>
          <p:nvPr/>
        </p:nvSpPr>
        <p:spPr bwMode="auto">
          <a:xfrm>
            <a:off x="381000" y="1676400"/>
            <a:ext cx="3016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en-US" altLang="en-US" sz="18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0</a:t>
            </a:r>
          </a:p>
        </p:txBody>
      </p:sp>
      <p:sp>
        <p:nvSpPr>
          <p:cNvPr id="11279" name="TextBox 27"/>
          <p:cNvSpPr txBox="1">
            <a:spLocks noChangeArrowheads="1"/>
          </p:cNvSpPr>
          <p:nvPr/>
        </p:nvSpPr>
        <p:spPr bwMode="auto">
          <a:xfrm>
            <a:off x="1371600" y="1676400"/>
            <a:ext cx="3016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en-US" altLang="en-US" sz="18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0</a:t>
            </a:r>
          </a:p>
        </p:txBody>
      </p:sp>
      <p:grpSp>
        <p:nvGrpSpPr>
          <p:cNvPr id="2" name="Group 31"/>
          <p:cNvGrpSpPr>
            <a:grpSpLocks/>
          </p:cNvGrpSpPr>
          <p:nvPr/>
        </p:nvGrpSpPr>
        <p:grpSpPr bwMode="auto">
          <a:xfrm>
            <a:off x="228600" y="2438400"/>
            <a:ext cx="1524000" cy="522288"/>
            <a:chOff x="228600" y="2438400"/>
            <a:chExt cx="1524000" cy="521732"/>
          </a:xfrm>
        </p:grpSpPr>
        <p:cxnSp>
          <p:nvCxnSpPr>
            <p:cNvPr id="30" name="Straight Connector 29"/>
            <p:cNvCxnSpPr/>
            <p:nvPr/>
          </p:nvCxnSpPr>
          <p:spPr>
            <a:xfrm>
              <a:off x="228600" y="2438400"/>
              <a:ext cx="1524000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82" name="TextBox 30"/>
            <p:cNvSpPr txBox="1">
              <a:spLocks noChangeArrowheads="1"/>
            </p:cNvSpPr>
            <p:nvPr/>
          </p:nvSpPr>
          <p:spPr bwMode="auto">
            <a:xfrm>
              <a:off x="381000" y="2590800"/>
              <a:ext cx="1308243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 eaLnBrk="1" hangingPunct="1"/>
              <a:r>
                <a:rPr lang="en-US" altLang="en-US" sz="1800" smtClean="0">
                  <a:solidFill>
                    <a:srgbClr val="FF0000"/>
                  </a:solidFill>
                  <a:latin typeface="Calibri" panose="020F0502020204030204" pitchFamily="34" charset="0"/>
                  <a:cs typeface="+mn-cs"/>
                </a:rPr>
                <a:t>Return false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8069006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Rectangle 3"/>
          <p:cNvSpPr>
            <a:spLocks noChangeArrowheads="1"/>
          </p:cNvSpPr>
          <p:nvPr/>
        </p:nvSpPr>
        <p:spPr bwMode="auto">
          <a:xfrm>
            <a:off x="5715000" y="365125"/>
            <a:ext cx="3429000" cy="6492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if (done)  // this location is part of the final path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   grid[row][column] = PATH;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}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return done;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}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//-----------------------------------------------------------------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//  Determines if a specific location is valid.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//-----------------------------------------------------------------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private boolean valid (int row, int column)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{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boolean result = false;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// check if cell is in the bounds of the matrix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if (row &gt;= 0 &amp;&amp; row &lt; grid.length &amp;&amp;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 column &gt;= 0 &amp;&amp; column &lt; grid[row].length)</a:t>
            </a:r>
          </a:p>
          <a:p>
            <a:pPr algn="l" eaLnBrk="1" hangingPunct="1"/>
            <a:endParaRPr lang="en-US" altLang="en-US" sz="1000" smtClean="0">
              <a:solidFill>
                <a:prstClr val="black"/>
              </a:solidFill>
              <a:latin typeface="Calibri" panose="020F0502020204030204" pitchFamily="34" charset="0"/>
              <a:cs typeface="+mn-cs"/>
            </a:endParaRP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//  check if cell is not blocked and not previously tried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if (grid[row][column] == 1)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   result = true;</a:t>
            </a:r>
          </a:p>
          <a:p>
            <a:pPr algn="l" eaLnBrk="1" hangingPunct="1"/>
            <a:endParaRPr lang="en-US" altLang="en-US" sz="1000" smtClean="0">
              <a:solidFill>
                <a:prstClr val="black"/>
              </a:solidFill>
              <a:latin typeface="Calibri" panose="020F0502020204030204" pitchFamily="34" charset="0"/>
              <a:cs typeface="+mn-cs"/>
            </a:endParaRP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return result;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}</a:t>
            </a:r>
          </a:p>
          <a:p>
            <a:pPr algn="l" eaLnBrk="1" hangingPunct="1"/>
            <a:endParaRPr lang="en-US" altLang="en-US" sz="1000" smtClean="0">
              <a:solidFill>
                <a:prstClr val="black"/>
              </a:solidFill>
              <a:latin typeface="Calibri" panose="020F0502020204030204" pitchFamily="34" charset="0"/>
              <a:cs typeface="+mn-cs"/>
            </a:endParaRP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//-----------------------------------------------------------------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//  Returns the maze as a string.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//-----------------------------------------------------------------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public String toString ()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{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String result = "\n";</a:t>
            </a:r>
          </a:p>
          <a:p>
            <a:pPr algn="l" eaLnBrk="1" hangingPunct="1"/>
            <a:endParaRPr lang="en-US" altLang="en-US" sz="1000" smtClean="0">
              <a:solidFill>
                <a:prstClr val="black"/>
              </a:solidFill>
              <a:latin typeface="Calibri" panose="020F0502020204030204" pitchFamily="34" charset="0"/>
              <a:cs typeface="+mn-cs"/>
            </a:endParaRP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for (int row=0; row &lt; grid.length; row++)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{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for (int column=0; column &lt; grid[row].length; column++)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   result += grid[row][column] + "";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result += "\n";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}</a:t>
            </a:r>
          </a:p>
          <a:p>
            <a:pPr algn="l" eaLnBrk="1" hangingPunct="1"/>
            <a:endParaRPr lang="en-US" altLang="en-US" sz="1000" smtClean="0">
              <a:solidFill>
                <a:prstClr val="black"/>
              </a:solidFill>
              <a:latin typeface="Calibri" panose="020F0502020204030204" pitchFamily="34" charset="0"/>
              <a:cs typeface="+mn-cs"/>
            </a:endParaRP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return result;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}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}</a:t>
            </a:r>
          </a:p>
        </p:txBody>
      </p:sp>
      <p:sp>
        <p:nvSpPr>
          <p:cNvPr id="12292" name="Rectangle 2"/>
          <p:cNvSpPr>
            <a:spLocks noChangeArrowheads="1"/>
          </p:cNvSpPr>
          <p:nvPr/>
        </p:nvSpPr>
        <p:spPr bwMode="auto">
          <a:xfrm>
            <a:off x="2212975" y="23813"/>
            <a:ext cx="3567002" cy="65992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endParaRPr lang="en-US" altLang="en-US" sz="1000" dirty="0" smtClean="0">
              <a:solidFill>
                <a:prstClr val="black"/>
              </a:solidFill>
              <a:latin typeface="Calibri" panose="020F0502020204030204" pitchFamily="34" charset="0"/>
              <a:cs typeface="+mn-cs"/>
            </a:endParaRP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//*************************************************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//  Represents a maze of characters. The goal is to get from the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//  top left corner to the bottom right, following a path of 1s.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//*************************************************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public class Maze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{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private final </a:t>
            </a:r>
            <a:r>
              <a:rPr lang="en-US" altLang="en-US" sz="1000" dirty="0" err="1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int</a:t>
            </a:r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TRIED = 3;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private final </a:t>
            </a:r>
            <a:r>
              <a:rPr lang="en-US" altLang="en-US" sz="1000" dirty="0" err="1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int</a:t>
            </a:r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PATH = 7;</a:t>
            </a:r>
          </a:p>
          <a:p>
            <a:pPr algn="l" eaLnBrk="1" hangingPunct="1"/>
            <a:endParaRPr lang="en-US" altLang="en-US" sz="1000" dirty="0" smtClean="0">
              <a:solidFill>
                <a:prstClr val="black"/>
              </a:solidFill>
              <a:latin typeface="Calibri" panose="020F0502020204030204" pitchFamily="34" charset="0"/>
              <a:cs typeface="+mn-cs"/>
            </a:endParaRP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private </a:t>
            </a:r>
            <a:r>
              <a:rPr lang="en-US" altLang="en-US" sz="1000" dirty="0" err="1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int</a:t>
            </a:r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[][] grid = {</a:t>
            </a:r>
            <a:r>
              <a:rPr lang="en-US" altLang="en-US" sz="12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</a:t>
            </a:r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{1,1,1,0,1,1,0,0,0,1,1,1,1},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                        {1,0,1,1,1,0,1,1,1,1,0,0,1},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                        {0,0,0,0,1,0,1,0,1,0,1,0,0},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                        {1,1,1,0,1,1,1,0,1,0,1,1,1},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                        {1,0,1,0,0,0,0,1,1,1,0,0,1},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                        {1,0,1,1,1,1,1,1,0,1,1,1,1},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                        {1,0,0,0,0,0,0,0,0,0,0,0,0},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                        {1,1,1,1,1,1,1,1,1,1,1,1,1} };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//-----------------------------------------------------------------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//  Attempts to recursively traverse the maze. Inserts special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//  characters indicating locations that have been tried and that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//  eventually become part of the solution.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//-----------------------------------------------------------------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public </a:t>
            </a:r>
            <a:r>
              <a:rPr lang="en-US" altLang="en-US" sz="1000" dirty="0" err="1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boolean</a:t>
            </a:r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traverse (</a:t>
            </a:r>
            <a:r>
              <a:rPr lang="en-US" altLang="en-US" sz="1000" dirty="0" err="1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int</a:t>
            </a:r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row, </a:t>
            </a:r>
            <a:r>
              <a:rPr lang="en-US" altLang="en-US" sz="1000" dirty="0" err="1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int</a:t>
            </a:r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column)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{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</a:t>
            </a:r>
            <a:r>
              <a:rPr lang="en-US" altLang="en-US" sz="1000" dirty="0" err="1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boolean</a:t>
            </a:r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done = false;</a:t>
            </a:r>
          </a:p>
          <a:p>
            <a:pPr algn="l" eaLnBrk="1" hangingPunct="1">
              <a:lnSpc>
                <a:spcPts val="100"/>
              </a:lnSpc>
            </a:pPr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if (valid (row, column))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{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grid[row][column] = TRIED;  // this cell has been tried</a:t>
            </a:r>
          </a:p>
          <a:p>
            <a:pPr algn="l" eaLnBrk="1" hangingPunct="1"/>
            <a:endParaRPr lang="en-US" altLang="en-US" sz="1000" dirty="0" smtClean="0">
              <a:solidFill>
                <a:prstClr val="black"/>
              </a:solidFill>
              <a:latin typeface="Calibri" panose="020F0502020204030204" pitchFamily="34" charset="0"/>
              <a:cs typeface="+mn-cs"/>
            </a:endParaRP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if (row == grid.length-1 &amp;&amp; column == grid[0].length-1)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   done = true;  // the maze is solved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else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{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   done = traverse (row+1, column);     // down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   if (!done)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      done = traverse (row, column+1);  // right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   if (!done)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      done = traverse (row-1, column);  // up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   if (!done)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      done = traverse (row, column-1);  // left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}</a:t>
            </a:r>
          </a:p>
        </p:txBody>
      </p:sp>
      <p:sp>
        <p:nvSpPr>
          <p:cNvPr id="12293" name="TextBox 4"/>
          <p:cNvSpPr txBox="1">
            <a:spLocks noChangeArrowheads="1"/>
          </p:cNvSpPr>
          <p:nvPr/>
        </p:nvSpPr>
        <p:spPr bwMode="auto">
          <a:xfrm>
            <a:off x="152400" y="4343400"/>
            <a:ext cx="2339975" cy="230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en-US" altLang="en-US" sz="18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3 1 1 0 1 1 0 0 0 1 1 1 1</a:t>
            </a:r>
          </a:p>
          <a:p>
            <a:pPr algn="l" eaLnBrk="1" hangingPunct="1"/>
            <a:r>
              <a:rPr lang="en-US" altLang="en-US" sz="18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3 0 1 1 1 0 1 1 1 1 0 0 1</a:t>
            </a:r>
          </a:p>
          <a:p>
            <a:pPr algn="l" eaLnBrk="1" hangingPunct="1"/>
            <a:r>
              <a:rPr lang="en-US" altLang="en-US" sz="18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0 0 0 0 1 0 1 0 1 0 1 0 0</a:t>
            </a:r>
          </a:p>
          <a:p>
            <a:pPr algn="l" eaLnBrk="1" hangingPunct="1"/>
            <a:r>
              <a:rPr lang="en-US" altLang="en-US" sz="18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1 1 1 0 1 1 1 0 1 0 1 1 1</a:t>
            </a:r>
          </a:p>
          <a:p>
            <a:pPr algn="l" eaLnBrk="1" hangingPunct="1"/>
            <a:r>
              <a:rPr lang="en-US" altLang="en-US" sz="18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1 0 1 0 0 0 0 1 1 1 0 0 1</a:t>
            </a:r>
          </a:p>
          <a:p>
            <a:pPr algn="l" eaLnBrk="1" hangingPunct="1"/>
            <a:r>
              <a:rPr lang="en-US" altLang="en-US" sz="18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1 0 1 1 1 1 1 1 0 1 1 1 1</a:t>
            </a:r>
          </a:p>
          <a:p>
            <a:pPr algn="l" eaLnBrk="1" hangingPunct="1"/>
            <a:r>
              <a:rPr lang="en-US" altLang="en-US" sz="18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1 0 0 0 0 0 0 0 0 0 0 0 0</a:t>
            </a:r>
          </a:p>
          <a:p>
            <a:pPr algn="l" eaLnBrk="1" hangingPunct="1"/>
            <a:r>
              <a:rPr lang="en-US" altLang="en-US" sz="18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1 1 1 1 1 1 1 1 1 1 1 1 1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590800" y="5715000"/>
            <a:ext cx="1905000" cy="381000"/>
          </a:xfrm>
          <a:prstGeom prst="rect">
            <a:avLst/>
          </a:prstGeom>
          <a:solidFill>
            <a:srgbClr val="FFFF00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12295" name="TextBox 16"/>
          <p:cNvSpPr txBox="1">
            <a:spLocks noChangeArrowheads="1"/>
          </p:cNvSpPr>
          <p:nvPr/>
        </p:nvSpPr>
        <p:spPr bwMode="auto">
          <a:xfrm>
            <a:off x="381000" y="1981200"/>
            <a:ext cx="3016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en-US" altLang="en-US" sz="18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1</a:t>
            </a:r>
          </a:p>
        </p:txBody>
      </p:sp>
      <p:sp>
        <p:nvSpPr>
          <p:cNvPr id="12296" name="TextBox 17"/>
          <p:cNvSpPr txBox="1">
            <a:spLocks noChangeArrowheads="1"/>
          </p:cNvSpPr>
          <p:nvPr/>
        </p:nvSpPr>
        <p:spPr bwMode="auto">
          <a:xfrm>
            <a:off x="1371600" y="1981200"/>
            <a:ext cx="3016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en-US" altLang="en-US" sz="18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0</a:t>
            </a:r>
          </a:p>
        </p:txBody>
      </p:sp>
      <p:sp>
        <p:nvSpPr>
          <p:cNvPr id="12297" name="TextBox 18"/>
          <p:cNvSpPr txBox="1">
            <a:spLocks noChangeArrowheads="1"/>
          </p:cNvSpPr>
          <p:nvPr/>
        </p:nvSpPr>
        <p:spPr bwMode="auto">
          <a:xfrm>
            <a:off x="228600" y="1295400"/>
            <a:ext cx="5905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en-US" altLang="en-US" sz="18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Row</a:t>
            </a:r>
          </a:p>
        </p:txBody>
      </p:sp>
      <p:sp>
        <p:nvSpPr>
          <p:cNvPr id="12298" name="TextBox 19"/>
          <p:cNvSpPr txBox="1">
            <a:spLocks noChangeArrowheads="1"/>
          </p:cNvSpPr>
          <p:nvPr/>
        </p:nvSpPr>
        <p:spPr bwMode="auto">
          <a:xfrm>
            <a:off x="1066800" y="1295400"/>
            <a:ext cx="8826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en-US" altLang="en-US" sz="18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column</a:t>
            </a:r>
          </a:p>
        </p:txBody>
      </p:sp>
      <p:sp>
        <p:nvSpPr>
          <p:cNvPr id="12299" name="TextBox 20"/>
          <p:cNvSpPr txBox="1">
            <a:spLocks noChangeArrowheads="1"/>
          </p:cNvSpPr>
          <p:nvPr/>
        </p:nvSpPr>
        <p:spPr bwMode="auto">
          <a:xfrm>
            <a:off x="381000" y="1676400"/>
            <a:ext cx="3016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en-US" altLang="en-US" sz="18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0</a:t>
            </a:r>
          </a:p>
        </p:txBody>
      </p:sp>
      <p:sp>
        <p:nvSpPr>
          <p:cNvPr id="12300" name="TextBox 21"/>
          <p:cNvSpPr txBox="1">
            <a:spLocks noChangeArrowheads="1"/>
          </p:cNvSpPr>
          <p:nvPr/>
        </p:nvSpPr>
        <p:spPr bwMode="auto">
          <a:xfrm>
            <a:off x="1371600" y="1676400"/>
            <a:ext cx="3016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en-US" altLang="en-US" sz="18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141827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Rectangle 3"/>
          <p:cNvSpPr>
            <a:spLocks noChangeArrowheads="1"/>
          </p:cNvSpPr>
          <p:nvPr/>
        </p:nvSpPr>
        <p:spPr bwMode="auto">
          <a:xfrm>
            <a:off x="5715000" y="365125"/>
            <a:ext cx="3429000" cy="6492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if (done)  // this location is part of the final path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   grid[row][column] = PATH;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}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return done;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}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//-----------------------------------------------------------------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//  Determines if a specific location is valid.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//-----------------------------------------------------------------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private boolean valid (int row, int column)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{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boolean result = false;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// check if cell is in the bounds of the matrix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if (row &gt;= 0 &amp;&amp; row &lt; grid.length &amp;&amp;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 column &gt;= 0 &amp;&amp; column &lt; grid[row].length)</a:t>
            </a:r>
          </a:p>
          <a:p>
            <a:pPr algn="l" eaLnBrk="1" hangingPunct="1"/>
            <a:endParaRPr lang="en-US" altLang="en-US" sz="1000" smtClean="0">
              <a:solidFill>
                <a:prstClr val="black"/>
              </a:solidFill>
              <a:latin typeface="Calibri" panose="020F0502020204030204" pitchFamily="34" charset="0"/>
              <a:cs typeface="+mn-cs"/>
            </a:endParaRP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//  check if cell is not blocked and not previously tried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if (grid[row][column] == 1)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   result = true;</a:t>
            </a:r>
          </a:p>
          <a:p>
            <a:pPr algn="l" eaLnBrk="1" hangingPunct="1"/>
            <a:endParaRPr lang="en-US" altLang="en-US" sz="1000" smtClean="0">
              <a:solidFill>
                <a:prstClr val="black"/>
              </a:solidFill>
              <a:latin typeface="Calibri" panose="020F0502020204030204" pitchFamily="34" charset="0"/>
              <a:cs typeface="+mn-cs"/>
            </a:endParaRP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return result;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}</a:t>
            </a:r>
          </a:p>
          <a:p>
            <a:pPr algn="l" eaLnBrk="1" hangingPunct="1"/>
            <a:endParaRPr lang="en-US" altLang="en-US" sz="1000" smtClean="0">
              <a:solidFill>
                <a:prstClr val="black"/>
              </a:solidFill>
              <a:latin typeface="Calibri" panose="020F0502020204030204" pitchFamily="34" charset="0"/>
              <a:cs typeface="+mn-cs"/>
            </a:endParaRP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//-----------------------------------------------------------------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//  Returns the maze as a string.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//-----------------------------------------------------------------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public String toString ()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{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String result = "\n";</a:t>
            </a:r>
          </a:p>
          <a:p>
            <a:pPr algn="l" eaLnBrk="1" hangingPunct="1"/>
            <a:endParaRPr lang="en-US" altLang="en-US" sz="1000" smtClean="0">
              <a:solidFill>
                <a:prstClr val="black"/>
              </a:solidFill>
              <a:latin typeface="Calibri" panose="020F0502020204030204" pitchFamily="34" charset="0"/>
              <a:cs typeface="+mn-cs"/>
            </a:endParaRP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for (int row=0; row &lt; grid.length; row++)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{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for (int column=0; column &lt; grid[row].length; column++)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   result += grid[row][column] + "";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result += "\n";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}</a:t>
            </a:r>
          </a:p>
          <a:p>
            <a:pPr algn="l" eaLnBrk="1" hangingPunct="1"/>
            <a:endParaRPr lang="en-US" altLang="en-US" sz="1000" smtClean="0">
              <a:solidFill>
                <a:prstClr val="black"/>
              </a:solidFill>
              <a:latin typeface="Calibri" panose="020F0502020204030204" pitchFamily="34" charset="0"/>
              <a:cs typeface="+mn-cs"/>
            </a:endParaRP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return result;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}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}</a:t>
            </a:r>
          </a:p>
        </p:txBody>
      </p:sp>
      <p:sp>
        <p:nvSpPr>
          <p:cNvPr id="13316" name="Rectangle 2"/>
          <p:cNvSpPr>
            <a:spLocks noChangeArrowheads="1"/>
          </p:cNvSpPr>
          <p:nvPr/>
        </p:nvSpPr>
        <p:spPr bwMode="auto">
          <a:xfrm>
            <a:off x="2212975" y="23813"/>
            <a:ext cx="3567002" cy="65992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endParaRPr lang="en-US" altLang="en-US" sz="1000" dirty="0" smtClean="0">
              <a:solidFill>
                <a:prstClr val="black"/>
              </a:solidFill>
              <a:latin typeface="Calibri" panose="020F0502020204030204" pitchFamily="34" charset="0"/>
              <a:cs typeface="+mn-cs"/>
            </a:endParaRP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//*************************************************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//  Represents a maze of characters. The goal is to get from the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//  top left corner to the bottom right, following a path of 1s.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//*************************************************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public class Maze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{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private final </a:t>
            </a:r>
            <a:r>
              <a:rPr lang="en-US" altLang="en-US" sz="1000" dirty="0" err="1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int</a:t>
            </a:r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TRIED = 3;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private final </a:t>
            </a:r>
            <a:r>
              <a:rPr lang="en-US" altLang="en-US" sz="1000" dirty="0" err="1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int</a:t>
            </a:r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PATH = 7;</a:t>
            </a:r>
          </a:p>
          <a:p>
            <a:pPr algn="l" eaLnBrk="1" hangingPunct="1"/>
            <a:endParaRPr lang="en-US" altLang="en-US" sz="1000" dirty="0" smtClean="0">
              <a:solidFill>
                <a:prstClr val="black"/>
              </a:solidFill>
              <a:latin typeface="Calibri" panose="020F0502020204030204" pitchFamily="34" charset="0"/>
              <a:cs typeface="+mn-cs"/>
            </a:endParaRP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private </a:t>
            </a:r>
            <a:r>
              <a:rPr lang="en-US" altLang="en-US" sz="1000" dirty="0" err="1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int</a:t>
            </a:r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[][] grid = {</a:t>
            </a:r>
            <a:r>
              <a:rPr lang="en-US" altLang="en-US" sz="12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</a:t>
            </a:r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{1,1,1,0,1,1,0,0,0,1,1,1,1},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                        {1,0,1,1,1,0,1,1,1,1,0,0,1},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                        {0,0,0,0,1,0,1,0,1,0,1,0,0},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                        {1,1,1,0,1,1,1,0,1,0,1,1,1},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                        {1,0,1,0,0,0,0,1,1,1,0,0,1},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                        {1,0,1,1,1,1,1,1,0,1,1,1,1},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                        {1,0,0,0,0,0,0,0,0,0,0,0,0},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                        {1,1,1,1,1,1,1,1,1,1,1,1,1} };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//-----------------------------------------------------------------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//  Attempts to recursively traverse the maze. Inserts special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//  characters indicating locations that have been tried and that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//  eventually become part of the solution.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//-----------------------------------------------------------------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public </a:t>
            </a:r>
            <a:r>
              <a:rPr lang="en-US" altLang="en-US" sz="1000" dirty="0" err="1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boolean</a:t>
            </a:r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traverse (</a:t>
            </a:r>
            <a:r>
              <a:rPr lang="en-US" altLang="en-US" sz="1000" dirty="0" err="1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int</a:t>
            </a:r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row, </a:t>
            </a:r>
            <a:r>
              <a:rPr lang="en-US" altLang="en-US" sz="1000" dirty="0" err="1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int</a:t>
            </a:r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column)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{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</a:t>
            </a:r>
            <a:r>
              <a:rPr lang="en-US" altLang="en-US" sz="1000" dirty="0" err="1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boolean</a:t>
            </a:r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done = false;</a:t>
            </a:r>
          </a:p>
          <a:p>
            <a:pPr algn="l" eaLnBrk="1" hangingPunct="1">
              <a:lnSpc>
                <a:spcPts val="100"/>
              </a:lnSpc>
            </a:pPr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if (valid (row, column))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{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grid[row][column] = TRIED;  // this cell has been tried</a:t>
            </a:r>
          </a:p>
          <a:p>
            <a:pPr algn="l" eaLnBrk="1" hangingPunct="1"/>
            <a:endParaRPr lang="en-US" altLang="en-US" sz="1000" dirty="0" smtClean="0">
              <a:solidFill>
                <a:prstClr val="black"/>
              </a:solidFill>
              <a:latin typeface="Calibri" panose="020F0502020204030204" pitchFamily="34" charset="0"/>
              <a:cs typeface="+mn-cs"/>
            </a:endParaRP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if (row == grid.length-1 &amp;&amp; column == grid[0].length-1)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   done = true;  // the maze is solved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else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{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   done = traverse (row+1, column);     // down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   if (!done)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      done = traverse (row, column+1);  // right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   if (!done)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      done = traverse (row-1, column);  // up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   if (!done)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      done = traverse (row, column-1);  // left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}</a:t>
            </a:r>
          </a:p>
        </p:txBody>
      </p:sp>
      <p:sp>
        <p:nvSpPr>
          <p:cNvPr id="13317" name="TextBox 4"/>
          <p:cNvSpPr txBox="1">
            <a:spLocks noChangeArrowheads="1"/>
          </p:cNvSpPr>
          <p:nvPr/>
        </p:nvSpPr>
        <p:spPr bwMode="auto">
          <a:xfrm>
            <a:off x="152400" y="4343400"/>
            <a:ext cx="2339975" cy="230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en-US" altLang="en-US" sz="18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3 1 1 0 1 1 0 0 0 1 1 1 1</a:t>
            </a:r>
          </a:p>
          <a:p>
            <a:pPr algn="l" eaLnBrk="1" hangingPunct="1"/>
            <a:r>
              <a:rPr lang="en-US" altLang="en-US" sz="18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3 0 1 1 1 0 1 1 1 1 0 0 1</a:t>
            </a:r>
          </a:p>
          <a:p>
            <a:pPr algn="l" eaLnBrk="1" hangingPunct="1"/>
            <a:r>
              <a:rPr lang="en-US" altLang="en-US" sz="18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0 0 0 0 1 0 1 0 1 0 1 0 0</a:t>
            </a:r>
          </a:p>
          <a:p>
            <a:pPr algn="l" eaLnBrk="1" hangingPunct="1"/>
            <a:r>
              <a:rPr lang="en-US" altLang="en-US" sz="18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1 1 1 0 1 1 1 0 1 0 1 1 1</a:t>
            </a:r>
          </a:p>
          <a:p>
            <a:pPr algn="l" eaLnBrk="1" hangingPunct="1"/>
            <a:r>
              <a:rPr lang="en-US" altLang="en-US" sz="18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1 0 1 0 0 0 0 1 1 1 0 0 1</a:t>
            </a:r>
          </a:p>
          <a:p>
            <a:pPr algn="l" eaLnBrk="1" hangingPunct="1"/>
            <a:r>
              <a:rPr lang="en-US" altLang="en-US" sz="18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1 0 1 1 1 1 1 1 0 1 1 1 1</a:t>
            </a:r>
          </a:p>
          <a:p>
            <a:pPr algn="l" eaLnBrk="1" hangingPunct="1"/>
            <a:r>
              <a:rPr lang="en-US" altLang="en-US" sz="18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1 0 0 0 0 0 0 0 0 0 0 0 0</a:t>
            </a:r>
          </a:p>
          <a:p>
            <a:pPr algn="l" eaLnBrk="1" hangingPunct="1"/>
            <a:r>
              <a:rPr lang="en-US" altLang="en-US" sz="18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1 1 1 1 1 1 1 1 1 1 1 1 1</a:t>
            </a:r>
          </a:p>
        </p:txBody>
      </p:sp>
      <p:sp>
        <p:nvSpPr>
          <p:cNvPr id="13318" name="TextBox 7"/>
          <p:cNvSpPr txBox="1">
            <a:spLocks noChangeArrowheads="1"/>
          </p:cNvSpPr>
          <p:nvPr/>
        </p:nvSpPr>
        <p:spPr bwMode="auto">
          <a:xfrm>
            <a:off x="381000" y="2286000"/>
            <a:ext cx="3016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en-US" altLang="en-US" sz="18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0</a:t>
            </a:r>
          </a:p>
        </p:txBody>
      </p:sp>
      <p:sp>
        <p:nvSpPr>
          <p:cNvPr id="13319" name="TextBox 8"/>
          <p:cNvSpPr txBox="1">
            <a:spLocks noChangeArrowheads="1"/>
          </p:cNvSpPr>
          <p:nvPr/>
        </p:nvSpPr>
        <p:spPr bwMode="auto">
          <a:xfrm>
            <a:off x="1371600" y="2286000"/>
            <a:ext cx="3016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en-US" altLang="en-US" sz="18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0</a:t>
            </a:r>
          </a:p>
        </p:txBody>
      </p:sp>
      <p:sp>
        <p:nvSpPr>
          <p:cNvPr id="10" name="Rectangle 9"/>
          <p:cNvSpPr/>
          <p:nvPr/>
        </p:nvSpPr>
        <p:spPr>
          <a:xfrm>
            <a:off x="2438400" y="4038600"/>
            <a:ext cx="1219200" cy="228600"/>
          </a:xfrm>
          <a:prstGeom prst="rect">
            <a:avLst/>
          </a:prstGeom>
          <a:solidFill>
            <a:srgbClr val="FFFF00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638800" y="1905000"/>
            <a:ext cx="3048000" cy="2209800"/>
          </a:xfrm>
          <a:prstGeom prst="rect">
            <a:avLst/>
          </a:prstGeom>
          <a:solidFill>
            <a:srgbClr val="FFFF00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13322" name="TextBox 22"/>
          <p:cNvSpPr txBox="1">
            <a:spLocks noChangeArrowheads="1"/>
          </p:cNvSpPr>
          <p:nvPr/>
        </p:nvSpPr>
        <p:spPr bwMode="auto">
          <a:xfrm>
            <a:off x="381000" y="1981200"/>
            <a:ext cx="3016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en-US" altLang="en-US" sz="18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1</a:t>
            </a:r>
          </a:p>
        </p:txBody>
      </p:sp>
      <p:sp>
        <p:nvSpPr>
          <p:cNvPr id="13323" name="TextBox 23"/>
          <p:cNvSpPr txBox="1">
            <a:spLocks noChangeArrowheads="1"/>
          </p:cNvSpPr>
          <p:nvPr/>
        </p:nvSpPr>
        <p:spPr bwMode="auto">
          <a:xfrm>
            <a:off x="1371600" y="1981200"/>
            <a:ext cx="3016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en-US" altLang="en-US" sz="18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0</a:t>
            </a:r>
          </a:p>
        </p:txBody>
      </p:sp>
      <p:sp>
        <p:nvSpPr>
          <p:cNvPr id="13324" name="TextBox 24"/>
          <p:cNvSpPr txBox="1">
            <a:spLocks noChangeArrowheads="1"/>
          </p:cNvSpPr>
          <p:nvPr/>
        </p:nvSpPr>
        <p:spPr bwMode="auto">
          <a:xfrm>
            <a:off x="228600" y="1295400"/>
            <a:ext cx="5905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en-US" altLang="en-US" sz="18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Row</a:t>
            </a:r>
          </a:p>
        </p:txBody>
      </p:sp>
      <p:sp>
        <p:nvSpPr>
          <p:cNvPr id="13325" name="TextBox 25"/>
          <p:cNvSpPr txBox="1">
            <a:spLocks noChangeArrowheads="1"/>
          </p:cNvSpPr>
          <p:nvPr/>
        </p:nvSpPr>
        <p:spPr bwMode="auto">
          <a:xfrm>
            <a:off x="1066800" y="1295400"/>
            <a:ext cx="8826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en-US" altLang="en-US" sz="18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column</a:t>
            </a:r>
          </a:p>
        </p:txBody>
      </p:sp>
      <p:sp>
        <p:nvSpPr>
          <p:cNvPr id="13326" name="TextBox 26"/>
          <p:cNvSpPr txBox="1">
            <a:spLocks noChangeArrowheads="1"/>
          </p:cNvSpPr>
          <p:nvPr/>
        </p:nvSpPr>
        <p:spPr bwMode="auto">
          <a:xfrm>
            <a:off x="381000" y="1676400"/>
            <a:ext cx="3016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en-US" altLang="en-US" sz="18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0</a:t>
            </a:r>
          </a:p>
        </p:txBody>
      </p:sp>
      <p:sp>
        <p:nvSpPr>
          <p:cNvPr id="13327" name="TextBox 27"/>
          <p:cNvSpPr txBox="1">
            <a:spLocks noChangeArrowheads="1"/>
          </p:cNvSpPr>
          <p:nvPr/>
        </p:nvSpPr>
        <p:spPr bwMode="auto">
          <a:xfrm>
            <a:off x="1371600" y="1676400"/>
            <a:ext cx="3016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en-US" altLang="en-US" sz="18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0</a:t>
            </a:r>
          </a:p>
        </p:txBody>
      </p:sp>
      <p:grpSp>
        <p:nvGrpSpPr>
          <p:cNvPr id="2" name="Group 31"/>
          <p:cNvGrpSpPr>
            <a:grpSpLocks/>
          </p:cNvGrpSpPr>
          <p:nvPr/>
        </p:nvGrpSpPr>
        <p:grpSpPr bwMode="auto">
          <a:xfrm>
            <a:off x="228600" y="2438400"/>
            <a:ext cx="1524000" cy="522288"/>
            <a:chOff x="228600" y="2438400"/>
            <a:chExt cx="1524000" cy="521732"/>
          </a:xfrm>
        </p:grpSpPr>
        <p:cxnSp>
          <p:nvCxnSpPr>
            <p:cNvPr id="30" name="Straight Connector 29"/>
            <p:cNvCxnSpPr/>
            <p:nvPr/>
          </p:nvCxnSpPr>
          <p:spPr>
            <a:xfrm>
              <a:off x="228600" y="2438400"/>
              <a:ext cx="1524000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330" name="TextBox 30"/>
            <p:cNvSpPr txBox="1">
              <a:spLocks noChangeArrowheads="1"/>
            </p:cNvSpPr>
            <p:nvPr/>
          </p:nvSpPr>
          <p:spPr bwMode="auto">
            <a:xfrm>
              <a:off x="381000" y="2590800"/>
              <a:ext cx="1308243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 eaLnBrk="1" hangingPunct="1"/>
              <a:r>
                <a:rPr lang="en-US" altLang="en-US" sz="1800" smtClean="0">
                  <a:solidFill>
                    <a:srgbClr val="FF0000"/>
                  </a:solidFill>
                  <a:latin typeface="Calibri" panose="020F0502020204030204" pitchFamily="34" charset="0"/>
                  <a:cs typeface="+mn-cs"/>
                </a:rPr>
                <a:t>Return false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5216149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3"/>
          <p:cNvSpPr>
            <a:spLocks noChangeArrowheads="1"/>
          </p:cNvSpPr>
          <p:nvPr/>
        </p:nvSpPr>
        <p:spPr bwMode="auto">
          <a:xfrm>
            <a:off x="5715000" y="365125"/>
            <a:ext cx="3429000" cy="6492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if (done)  // this location is part of the final path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   grid[row][column] = PATH;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}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return done;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}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//-----------------------------------------------------------------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//  Determines if a specific location is valid.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//-----------------------------------------------------------------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private boolean valid (int row, int column)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{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boolean result = false;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// check if cell is in the bounds of the matrix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if (row &gt;= 0 &amp;&amp; row &lt; grid.length &amp;&amp;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 column &gt;= 0 &amp;&amp; column &lt; grid[row].length)</a:t>
            </a:r>
          </a:p>
          <a:p>
            <a:pPr algn="l" eaLnBrk="1" hangingPunct="1"/>
            <a:endParaRPr lang="en-US" altLang="en-US" sz="1000" smtClean="0">
              <a:solidFill>
                <a:prstClr val="black"/>
              </a:solidFill>
              <a:latin typeface="Calibri" panose="020F0502020204030204" pitchFamily="34" charset="0"/>
              <a:cs typeface="+mn-cs"/>
            </a:endParaRP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//  check if cell is not blocked and not previously tried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if (grid[row][column] == 1)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   result = true;</a:t>
            </a:r>
          </a:p>
          <a:p>
            <a:pPr algn="l" eaLnBrk="1" hangingPunct="1"/>
            <a:endParaRPr lang="en-US" altLang="en-US" sz="1000" smtClean="0">
              <a:solidFill>
                <a:prstClr val="black"/>
              </a:solidFill>
              <a:latin typeface="Calibri" panose="020F0502020204030204" pitchFamily="34" charset="0"/>
              <a:cs typeface="+mn-cs"/>
            </a:endParaRP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return result;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}</a:t>
            </a:r>
          </a:p>
          <a:p>
            <a:pPr algn="l" eaLnBrk="1" hangingPunct="1"/>
            <a:endParaRPr lang="en-US" altLang="en-US" sz="1000" smtClean="0">
              <a:solidFill>
                <a:prstClr val="black"/>
              </a:solidFill>
              <a:latin typeface="Calibri" panose="020F0502020204030204" pitchFamily="34" charset="0"/>
              <a:cs typeface="+mn-cs"/>
            </a:endParaRP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//-----------------------------------------------------------------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//  Returns the maze as a string.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//-----------------------------------------------------------------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public String toString ()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{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String result = "\n";</a:t>
            </a:r>
          </a:p>
          <a:p>
            <a:pPr algn="l" eaLnBrk="1" hangingPunct="1"/>
            <a:endParaRPr lang="en-US" altLang="en-US" sz="1000" smtClean="0">
              <a:solidFill>
                <a:prstClr val="black"/>
              </a:solidFill>
              <a:latin typeface="Calibri" panose="020F0502020204030204" pitchFamily="34" charset="0"/>
              <a:cs typeface="+mn-cs"/>
            </a:endParaRP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for (int row=0; row &lt; grid.length; row++)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{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for (int column=0; column &lt; grid[row].length; column++)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   result += grid[row][column] + "";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result += "\n";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}</a:t>
            </a:r>
          </a:p>
          <a:p>
            <a:pPr algn="l" eaLnBrk="1" hangingPunct="1"/>
            <a:endParaRPr lang="en-US" altLang="en-US" sz="1000" smtClean="0">
              <a:solidFill>
                <a:prstClr val="black"/>
              </a:solidFill>
              <a:latin typeface="Calibri" panose="020F0502020204030204" pitchFamily="34" charset="0"/>
              <a:cs typeface="+mn-cs"/>
            </a:endParaRP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return result;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}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}</a:t>
            </a:r>
          </a:p>
        </p:txBody>
      </p:sp>
      <p:sp>
        <p:nvSpPr>
          <p:cNvPr id="14340" name="Rectangle 2"/>
          <p:cNvSpPr>
            <a:spLocks noChangeArrowheads="1"/>
          </p:cNvSpPr>
          <p:nvPr/>
        </p:nvSpPr>
        <p:spPr bwMode="auto">
          <a:xfrm>
            <a:off x="2212975" y="23813"/>
            <a:ext cx="3567002" cy="65992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endParaRPr lang="en-US" altLang="en-US" sz="1000" dirty="0" smtClean="0">
              <a:solidFill>
                <a:prstClr val="black"/>
              </a:solidFill>
              <a:latin typeface="Calibri" panose="020F0502020204030204" pitchFamily="34" charset="0"/>
              <a:cs typeface="+mn-cs"/>
            </a:endParaRP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//*************************************************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//  Represents a maze of characters. The goal is to get from the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//  top left corner to the bottom right, following a path of 1s.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//*************************************************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public class Maze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{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private final </a:t>
            </a:r>
            <a:r>
              <a:rPr lang="en-US" altLang="en-US" sz="1000" dirty="0" err="1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int</a:t>
            </a:r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TRIED = 3;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private final </a:t>
            </a:r>
            <a:r>
              <a:rPr lang="en-US" altLang="en-US" sz="1000" dirty="0" err="1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int</a:t>
            </a:r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PATH = 7;</a:t>
            </a:r>
          </a:p>
          <a:p>
            <a:pPr algn="l" eaLnBrk="1" hangingPunct="1"/>
            <a:endParaRPr lang="en-US" altLang="en-US" sz="1000" dirty="0" smtClean="0">
              <a:solidFill>
                <a:prstClr val="black"/>
              </a:solidFill>
              <a:latin typeface="Calibri" panose="020F0502020204030204" pitchFamily="34" charset="0"/>
              <a:cs typeface="+mn-cs"/>
            </a:endParaRP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private </a:t>
            </a:r>
            <a:r>
              <a:rPr lang="en-US" altLang="en-US" sz="1000" dirty="0" err="1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int</a:t>
            </a:r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[][] grid = {</a:t>
            </a:r>
            <a:r>
              <a:rPr lang="en-US" altLang="en-US" sz="12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</a:t>
            </a:r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{1,1,1,0,1,1,0,0,0,1,1,1,1},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                        {1,0,1,1,1,0,1,1,1,1,0,0,1},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                        {0,0,0,0,1,0,1,0,1,0,1,0,0},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                        {1,1,1,0,1,1,1,0,1,0,1,1,1},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                        {1,0,1,0,0,0,0,1,1,1,0,0,1},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                        {1,0,1,1,1,1,1,1,0,1,1,1,1},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                        {1,0,0,0,0,0,0,0,0,0,0,0,0},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                        {1,1,1,1,1,1,1,1,1,1,1,1,1} };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//-----------------------------------------------------------------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//  Attempts to recursively traverse the maze. Inserts special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//  characters indicating locations that have been tried and that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//  eventually become part of the solution.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//-----------------------------------------------------------------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public </a:t>
            </a:r>
            <a:r>
              <a:rPr lang="en-US" altLang="en-US" sz="1000" dirty="0" err="1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boolean</a:t>
            </a:r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traverse (</a:t>
            </a:r>
            <a:r>
              <a:rPr lang="en-US" altLang="en-US" sz="1000" dirty="0" err="1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int</a:t>
            </a:r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row, </a:t>
            </a:r>
            <a:r>
              <a:rPr lang="en-US" altLang="en-US" sz="1000" dirty="0" err="1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int</a:t>
            </a:r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column)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{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</a:t>
            </a:r>
            <a:r>
              <a:rPr lang="en-US" altLang="en-US" sz="1000" dirty="0" err="1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boolean</a:t>
            </a:r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done = false;</a:t>
            </a:r>
          </a:p>
          <a:p>
            <a:pPr algn="l" eaLnBrk="1" hangingPunct="1">
              <a:lnSpc>
                <a:spcPts val="100"/>
              </a:lnSpc>
            </a:pPr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if (valid (row, column))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{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grid[row][column] = TRIED;  // this cell has been tried</a:t>
            </a:r>
          </a:p>
          <a:p>
            <a:pPr algn="l" eaLnBrk="1" hangingPunct="1"/>
            <a:endParaRPr lang="en-US" altLang="en-US" sz="1000" dirty="0" smtClean="0">
              <a:solidFill>
                <a:prstClr val="black"/>
              </a:solidFill>
              <a:latin typeface="Calibri" panose="020F0502020204030204" pitchFamily="34" charset="0"/>
              <a:cs typeface="+mn-cs"/>
            </a:endParaRP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if (row == grid.length-1 &amp;&amp; column == grid[0].length-1)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   done = true;  // the maze is solved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else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{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   done = traverse (row+1, column);     // down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   if (!done)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      done = traverse (row, column+1);  // right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   if (!done)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      done = traverse (row-1, column);  // up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   if (!done)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      done = traverse (row, column-1);  // left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}</a:t>
            </a:r>
          </a:p>
        </p:txBody>
      </p:sp>
      <p:sp>
        <p:nvSpPr>
          <p:cNvPr id="14341" name="TextBox 4"/>
          <p:cNvSpPr txBox="1">
            <a:spLocks noChangeArrowheads="1"/>
          </p:cNvSpPr>
          <p:nvPr/>
        </p:nvSpPr>
        <p:spPr bwMode="auto">
          <a:xfrm>
            <a:off x="152400" y="4343400"/>
            <a:ext cx="2339975" cy="230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en-US" altLang="en-US" sz="18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3 1 1 0 1 1 0 0 0 1 1 1 1</a:t>
            </a:r>
          </a:p>
          <a:p>
            <a:pPr algn="l" eaLnBrk="1" hangingPunct="1"/>
            <a:r>
              <a:rPr lang="en-US" altLang="en-US" sz="18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3 0 1 1 1 0 1 1 1 1 0 0 1</a:t>
            </a:r>
          </a:p>
          <a:p>
            <a:pPr algn="l" eaLnBrk="1" hangingPunct="1"/>
            <a:r>
              <a:rPr lang="en-US" altLang="en-US" sz="18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0 0 0 0 1 0 1 0 1 0 1 0 0</a:t>
            </a:r>
          </a:p>
          <a:p>
            <a:pPr algn="l" eaLnBrk="1" hangingPunct="1"/>
            <a:r>
              <a:rPr lang="en-US" altLang="en-US" sz="18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1 1 1 0 1 1 1 0 1 0 1 1 1</a:t>
            </a:r>
          </a:p>
          <a:p>
            <a:pPr algn="l" eaLnBrk="1" hangingPunct="1"/>
            <a:r>
              <a:rPr lang="en-US" altLang="en-US" sz="18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1 0 1 0 0 0 0 1 1 1 0 0 1</a:t>
            </a:r>
          </a:p>
          <a:p>
            <a:pPr algn="l" eaLnBrk="1" hangingPunct="1"/>
            <a:r>
              <a:rPr lang="en-US" altLang="en-US" sz="18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1 0 1 1 1 1 1 1 0 1 1 1 1</a:t>
            </a:r>
          </a:p>
          <a:p>
            <a:pPr algn="l" eaLnBrk="1" hangingPunct="1"/>
            <a:r>
              <a:rPr lang="en-US" altLang="en-US" sz="18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1 0 0 0 0 0 0 0 0 0 0 0 0</a:t>
            </a:r>
          </a:p>
          <a:p>
            <a:pPr algn="l" eaLnBrk="1" hangingPunct="1"/>
            <a:r>
              <a:rPr lang="en-US" altLang="en-US" sz="18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1 1 1 1 1 1 1 1 1 1 1 1 1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590800" y="6019800"/>
            <a:ext cx="1905000" cy="381000"/>
          </a:xfrm>
          <a:prstGeom prst="rect">
            <a:avLst/>
          </a:prstGeom>
          <a:solidFill>
            <a:srgbClr val="FFFF00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14343" name="TextBox 16"/>
          <p:cNvSpPr txBox="1">
            <a:spLocks noChangeArrowheads="1"/>
          </p:cNvSpPr>
          <p:nvPr/>
        </p:nvSpPr>
        <p:spPr bwMode="auto">
          <a:xfrm>
            <a:off x="381000" y="1981200"/>
            <a:ext cx="3016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en-US" altLang="en-US" sz="18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1</a:t>
            </a:r>
          </a:p>
        </p:txBody>
      </p:sp>
      <p:sp>
        <p:nvSpPr>
          <p:cNvPr id="14344" name="TextBox 17"/>
          <p:cNvSpPr txBox="1">
            <a:spLocks noChangeArrowheads="1"/>
          </p:cNvSpPr>
          <p:nvPr/>
        </p:nvSpPr>
        <p:spPr bwMode="auto">
          <a:xfrm>
            <a:off x="1371600" y="1981200"/>
            <a:ext cx="3016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en-US" altLang="en-US" sz="18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0</a:t>
            </a:r>
          </a:p>
        </p:txBody>
      </p:sp>
      <p:sp>
        <p:nvSpPr>
          <p:cNvPr id="14345" name="TextBox 18"/>
          <p:cNvSpPr txBox="1">
            <a:spLocks noChangeArrowheads="1"/>
          </p:cNvSpPr>
          <p:nvPr/>
        </p:nvSpPr>
        <p:spPr bwMode="auto">
          <a:xfrm>
            <a:off x="228600" y="1295400"/>
            <a:ext cx="5905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en-US" altLang="en-US" sz="18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Row</a:t>
            </a:r>
          </a:p>
        </p:txBody>
      </p:sp>
      <p:sp>
        <p:nvSpPr>
          <p:cNvPr id="14346" name="TextBox 19"/>
          <p:cNvSpPr txBox="1">
            <a:spLocks noChangeArrowheads="1"/>
          </p:cNvSpPr>
          <p:nvPr/>
        </p:nvSpPr>
        <p:spPr bwMode="auto">
          <a:xfrm>
            <a:off x="1066800" y="1295400"/>
            <a:ext cx="8826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en-US" altLang="en-US" sz="18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column</a:t>
            </a:r>
          </a:p>
        </p:txBody>
      </p:sp>
      <p:sp>
        <p:nvSpPr>
          <p:cNvPr id="14347" name="TextBox 20"/>
          <p:cNvSpPr txBox="1">
            <a:spLocks noChangeArrowheads="1"/>
          </p:cNvSpPr>
          <p:nvPr/>
        </p:nvSpPr>
        <p:spPr bwMode="auto">
          <a:xfrm>
            <a:off x="381000" y="1676400"/>
            <a:ext cx="3016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en-US" altLang="en-US" sz="18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0</a:t>
            </a:r>
          </a:p>
        </p:txBody>
      </p:sp>
      <p:sp>
        <p:nvSpPr>
          <p:cNvPr id="14348" name="TextBox 21"/>
          <p:cNvSpPr txBox="1">
            <a:spLocks noChangeArrowheads="1"/>
          </p:cNvSpPr>
          <p:nvPr/>
        </p:nvSpPr>
        <p:spPr bwMode="auto">
          <a:xfrm>
            <a:off x="1371600" y="1676400"/>
            <a:ext cx="3016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en-US" altLang="en-US" sz="18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248329402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Rectangle 3"/>
          <p:cNvSpPr>
            <a:spLocks noChangeArrowheads="1"/>
          </p:cNvSpPr>
          <p:nvPr/>
        </p:nvSpPr>
        <p:spPr bwMode="auto">
          <a:xfrm>
            <a:off x="5715000" y="365125"/>
            <a:ext cx="3429000" cy="6492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if (done)  // this location is part of the final path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   grid[row][column] = PATH;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}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return done;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}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//-----------------------------------------------------------------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//  Determines if a specific location is valid.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//-----------------------------------------------------------------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private boolean valid (int row, int column)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{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boolean result = false;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// check if cell is in the bounds of the matrix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if (row &gt;= 0 &amp;&amp; row &lt; grid.length &amp;&amp;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 column &gt;= 0 &amp;&amp; column &lt; grid[row].length)</a:t>
            </a:r>
          </a:p>
          <a:p>
            <a:pPr algn="l" eaLnBrk="1" hangingPunct="1"/>
            <a:endParaRPr lang="en-US" altLang="en-US" sz="1000" smtClean="0">
              <a:solidFill>
                <a:prstClr val="black"/>
              </a:solidFill>
              <a:latin typeface="Calibri" panose="020F0502020204030204" pitchFamily="34" charset="0"/>
              <a:cs typeface="+mn-cs"/>
            </a:endParaRP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//  check if cell is not blocked and not previously tried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if (grid[row][column] == 1)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   result = true;</a:t>
            </a:r>
          </a:p>
          <a:p>
            <a:pPr algn="l" eaLnBrk="1" hangingPunct="1"/>
            <a:endParaRPr lang="en-US" altLang="en-US" sz="1000" smtClean="0">
              <a:solidFill>
                <a:prstClr val="black"/>
              </a:solidFill>
              <a:latin typeface="Calibri" panose="020F0502020204030204" pitchFamily="34" charset="0"/>
              <a:cs typeface="+mn-cs"/>
            </a:endParaRP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return result;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}</a:t>
            </a:r>
          </a:p>
          <a:p>
            <a:pPr algn="l" eaLnBrk="1" hangingPunct="1"/>
            <a:endParaRPr lang="en-US" altLang="en-US" sz="1000" smtClean="0">
              <a:solidFill>
                <a:prstClr val="black"/>
              </a:solidFill>
              <a:latin typeface="Calibri" panose="020F0502020204030204" pitchFamily="34" charset="0"/>
              <a:cs typeface="+mn-cs"/>
            </a:endParaRP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//-----------------------------------------------------------------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//  Returns the maze as a string.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//-----------------------------------------------------------------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public String toString ()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{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String result = "\n";</a:t>
            </a:r>
          </a:p>
          <a:p>
            <a:pPr algn="l" eaLnBrk="1" hangingPunct="1"/>
            <a:endParaRPr lang="en-US" altLang="en-US" sz="1000" smtClean="0">
              <a:solidFill>
                <a:prstClr val="black"/>
              </a:solidFill>
              <a:latin typeface="Calibri" panose="020F0502020204030204" pitchFamily="34" charset="0"/>
              <a:cs typeface="+mn-cs"/>
            </a:endParaRP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for (int row=0; row &lt; grid.length; row++)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{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for (int column=0; column &lt; grid[row].length; column++)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   result += grid[row][column] + "";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result += "\n";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}</a:t>
            </a:r>
          </a:p>
          <a:p>
            <a:pPr algn="l" eaLnBrk="1" hangingPunct="1"/>
            <a:endParaRPr lang="en-US" altLang="en-US" sz="1000" smtClean="0">
              <a:solidFill>
                <a:prstClr val="black"/>
              </a:solidFill>
              <a:latin typeface="Calibri" panose="020F0502020204030204" pitchFamily="34" charset="0"/>
              <a:cs typeface="+mn-cs"/>
            </a:endParaRP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return result;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}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}</a:t>
            </a:r>
          </a:p>
        </p:txBody>
      </p:sp>
      <p:sp>
        <p:nvSpPr>
          <p:cNvPr id="15364" name="Rectangle 2"/>
          <p:cNvSpPr>
            <a:spLocks noChangeArrowheads="1"/>
          </p:cNvSpPr>
          <p:nvPr/>
        </p:nvSpPr>
        <p:spPr bwMode="auto">
          <a:xfrm>
            <a:off x="2212975" y="23813"/>
            <a:ext cx="3567002" cy="65992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endParaRPr lang="en-US" altLang="en-US" sz="1000" dirty="0" smtClean="0">
              <a:solidFill>
                <a:prstClr val="black"/>
              </a:solidFill>
              <a:latin typeface="Calibri" panose="020F0502020204030204" pitchFamily="34" charset="0"/>
              <a:cs typeface="+mn-cs"/>
            </a:endParaRP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//*************************************************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//  Represents a maze of characters. The goal is to get from the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//  top left corner to the bottom right, following a path of 1s.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//*************************************************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public class Maze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{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private final </a:t>
            </a:r>
            <a:r>
              <a:rPr lang="en-US" altLang="en-US" sz="1000" dirty="0" err="1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int</a:t>
            </a:r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TRIED = 3;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private final </a:t>
            </a:r>
            <a:r>
              <a:rPr lang="en-US" altLang="en-US" sz="1000" dirty="0" err="1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int</a:t>
            </a:r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PATH = 7;</a:t>
            </a:r>
          </a:p>
          <a:p>
            <a:pPr algn="l" eaLnBrk="1" hangingPunct="1"/>
            <a:endParaRPr lang="en-US" altLang="en-US" sz="1000" dirty="0" smtClean="0">
              <a:solidFill>
                <a:prstClr val="black"/>
              </a:solidFill>
              <a:latin typeface="Calibri" panose="020F0502020204030204" pitchFamily="34" charset="0"/>
              <a:cs typeface="+mn-cs"/>
            </a:endParaRP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private </a:t>
            </a:r>
            <a:r>
              <a:rPr lang="en-US" altLang="en-US" sz="1000" dirty="0" err="1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int</a:t>
            </a:r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[][] grid = {</a:t>
            </a:r>
            <a:r>
              <a:rPr lang="en-US" altLang="en-US" sz="12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</a:t>
            </a:r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{1,1,1,0,1,1,0,0,0,1,1,1,1},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                        {1,0,1,1,1,0,1,1,1,1,0,0,1},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                        {0,0,0,0,1,0,1,0,1,0,1,0,0},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                        {1,1,1,0,1,1,1,0,1,0,1,1,1},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                        {1,0,1,0,0,0,0,1,1,1,0,0,1},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                        {1,0,1,1,1,1,1,1,0,1,1,1,1},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                        {1,0,0,0,0,0,0,0,0,0,0,0,0},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                        {1,1,1,1,1,1,1,1,1,1,1,1,1} };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//-----------------------------------------------------------------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//  Attempts to recursively traverse the maze. Inserts special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//  characters indicating locations that have been tried and that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//  eventually become part of the solution.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//-----------------------------------------------------------------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public </a:t>
            </a:r>
            <a:r>
              <a:rPr lang="en-US" altLang="en-US" sz="1000" dirty="0" err="1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boolean</a:t>
            </a:r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traverse (</a:t>
            </a:r>
            <a:r>
              <a:rPr lang="en-US" altLang="en-US" sz="1000" dirty="0" err="1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int</a:t>
            </a:r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row, </a:t>
            </a:r>
            <a:r>
              <a:rPr lang="en-US" altLang="en-US" sz="1000" dirty="0" err="1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int</a:t>
            </a:r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column)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{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</a:t>
            </a:r>
            <a:r>
              <a:rPr lang="en-US" altLang="en-US" sz="1000" dirty="0" err="1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boolean</a:t>
            </a:r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done = false;</a:t>
            </a:r>
          </a:p>
          <a:p>
            <a:pPr algn="l" eaLnBrk="1" hangingPunct="1">
              <a:lnSpc>
                <a:spcPts val="100"/>
              </a:lnSpc>
            </a:pPr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if (valid (row, column))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{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grid[row][column] = TRIED;  // this cell has been tried</a:t>
            </a:r>
          </a:p>
          <a:p>
            <a:pPr algn="l" eaLnBrk="1" hangingPunct="1"/>
            <a:endParaRPr lang="en-US" altLang="en-US" sz="1000" dirty="0" smtClean="0">
              <a:solidFill>
                <a:prstClr val="black"/>
              </a:solidFill>
              <a:latin typeface="Calibri" panose="020F0502020204030204" pitchFamily="34" charset="0"/>
              <a:cs typeface="+mn-cs"/>
            </a:endParaRP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if (row == grid.length-1 &amp;&amp; column == grid[0].length-1)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   done = true;  // the maze is solved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else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{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   done = traverse (row+1, column);     // down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   if (!done)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      done = traverse (row, column+1);  // right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   if (!done)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      done = traverse (row-1, column);  // up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   if (!done)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      done = traverse (row, column-1);  // left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}</a:t>
            </a:r>
          </a:p>
        </p:txBody>
      </p:sp>
      <p:sp>
        <p:nvSpPr>
          <p:cNvPr id="15365" name="TextBox 4"/>
          <p:cNvSpPr txBox="1">
            <a:spLocks noChangeArrowheads="1"/>
          </p:cNvSpPr>
          <p:nvPr/>
        </p:nvSpPr>
        <p:spPr bwMode="auto">
          <a:xfrm>
            <a:off x="152400" y="4343400"/>
            <a:ext cx="2339975" cy="230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en-US" altLang="en-US" sz="18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3 1 1 0 1 1 0 0 0 1 1 1 1</a:t>
            </a:r>
          </a:p>
          <a:p>
            <a:pPr algn="l" eaLnBrk="1" hangingPunct="1"/>
            <a:r>
              <a:rPr lang="en-US" altLang="en-US" sz="18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3 0 1 1 1 0 1 1 1 1 0 0 1</a:t>
            </a:r>
          </a:p>
          <a:p>
            <a:pPr algn="l" eaLnBrk="1" hangingPunct="1"/>
            <a:r>
              <a:rPr lang="en-US" altLang="en-US" sz="18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0 0 0 0 1 0 1 0 1 0 1 0 0</a:t>
            </a:r>
          </a:p>
          <a:p>
            <a:pPr algn="l" eaLnBrk="1" hangingPunct="1"/>
            <a:r>
              <a:rPr lang="en-US" altLang="en-US" sz="18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1 1 1 0 1 1 1 0 1 0 1 1 1</a:t>
            </a:r>
          </a:p>
          <a:p>
            <a:pPr algn="l" eaLnBrk="1" hangingPunct="1"/>
            <a:r>
              <a:rPr lang="en-US" altLang="en-US" sz="18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1 0 1 0 0 0 0 1 1 1 0 0 1</a:t>
            </a:r>
          </a:p>
          <a:p>
            <a:pPr algn="l" eaLnBrk="1" hangingPunct="1"/>
            <a:r>
              <a:rPr lang="en-US" altLang="en-US" sz="18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1 0 1 1 1 1 1 1 0 1 1 1 1</a:t>
            </a:r>
          </a:p>
          <a:p>
            <a:pPr algn="l" eaLnBrk="1" hangingPunct="1"/>
            <a:r>
              <a:rPr lang="en-US" altLang="en-US" sz="18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1 0 0 0 0 0 0 0 0 0 0 0 0</a:t>
            </a:r>
          </a:p>
          <a:p>
            <a:pPr algn="l" eaLnBrk="1" hangingPunct="1"/>
            <a:r>
              <a:rPr lang="en-US" altLang="en-US" sz="18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1 1 1 1 1 1 1 1 1 1 1 1 1</a:t>
            </a:r>
          </a:p>
        </p:txBody>
      </p:sp>
      <p:sp>
        <p:nvSpPr>
          <p:cNvPr id="15366" name="TextBox 7"/>
          <p:cNvSpPr txBox="1">
            <a:spLocks noChangeArrowheads="1"/>
          </p:cNvSpPr>
          <p:nvPr/>
        </p:nvSpPr>
        <p:spPr bwMode="auto">
          <a:xfrm>
            <a:off x="381000" y="2286000"/>
            <a:ext cx="3016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en-US" altLang="en-US" sz="18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1</a:t>
            </a:r>
          </a:p>
        </p:txBody>
      </p:sp>
      <p:sp>
        <p:nvSpPr>
          <p:cNvPr id="15367" name="TextBox 8"/>
          <p:cNvSpPr txBox="1">
            <a:spLocks noChangeArrowheads="1"/>
          </p:cNvSpPr>
          <p:nvPr/>
        </p:nvSpPr>
        <p:spPr bwMode="auto">
          <a:xfrm>
            <a:off x="1371600" y="2286000"/>
            <a:ext cx="3714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en-US" altLang="en-US" sz="18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-1</a:t>
            </a:r>
          </a:p>
        </p:txBody>
      </p:sp>
      <p:sp>
        <p:nvSpPr>
          <p:cNvPr id="10" name="Rectangle 9"/>
          <p:cNvSpPr/>
          <p:nvPr/>
        </p:nvSpPr>
        <p:spPr>
          <a:xfrm>
            <a:off x="2438400" y="4038600"/>
            <a:ext cx="1219200" cy="228600"/>
          </a:xfrm>
          <a:prstGeom prst="rect">
            <a:avLst/>
          </a:prstGeom>
          <a:solidFill>
            <a:srgbClr val="FFFF00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638800" y="1905000"/>
            <a:ext cx="3048000" cy="2209800"/>
          </a:xfrm>
          <a:prstGeom prst="rect">
            <a:avLst/>
          </a:prstGeom>
          <a:solidFill>
            <a:srgbClr val="FFFF00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15370" name="TextBox 22"/>
          <p:cNvSpPr txBox="1">
            <a:spLocks noChangeArrowheads="1"/>
          </p:cNvSpPr>
          <p:nvPr/>
        </p:nvSpPr>
        <p:spPr bwMode="auto">
          <a:xfrm>
            <a:off x="381000" y="1981200"/>
            <a:ext cx="3016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en-US" altLang="en-US" sz="18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1</a:t>
            </a:r>
          </a:p>
        </p:txBody>
      </p:sp>
      <p:sp>
        <p:nvSpPr>
          <p:cNvPr id="15371" name="TextBox 23"/>
          <p:cNvSpPr txBox="1">
            <a:spLocks noChangeArrowheads="1"/>
          </p:cNvSpPr>
          <p:nvPr/>
        </p:nvSpPr>
        <p:spPr bwMode="auto">
          <a:xfrm>
            <a:off x="1371600" y="1981200"/>
            <a:ext cx="3016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en-US" altLang="en-US" sz="18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0</a:t>
            </a:r>
          </a:p>
        </p:txBody>
      </p:sp>
      <p:sp>
        <p:nvSpPr>
          <p:cNvPr id="15372" name="TextBox 24"/>
          <p:cNvSpPr txBox="1">
            <a:spLocks noChangeArrowheads="1"/>
          </p:cNvSpPr>
          <p:nvPr/>
        </p:nvSpPr>
        <p:spPr bwMode="auto">
          <a:xfrm>
            <a:off x="228600" y="1295400"/>
            <a:ext cx="5905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en-US" altLang="en-US" sz="18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Row</a:t>
            </a:r>
          </a:p>
        </p:txBody>
      </p:sp>
      <p:sp>
        <p:nvSpPr>
          <p:cNvPr id="15373" name="TextBox 25"/>
          <p:cNvSpPr txBox="1">
            <a:spLocks noChangeArrowheads="1"/>
          </p:cNvSpPr>
          <p:nvPr/>
        </p:nvSpPr>
        <p:spPr bwMode="auto">
          <a:xfrm>
            <a:off x="1066800" y="1295400"/>
            <a:ext cx="8826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en-US" altLang="en-US" sz="18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column</a:t>
            </a:r>
          </a:p>
        </p:txBody>
      </p:sp>
      <p:sp>
        <p:nvSpPr>
          <p:cNvPr id="15374" name="TextBox 26"/>
          <p:cNvSpPr txBox="1">
            <a:spLocks noChangeArrowheads="1"/>
          </p:cNvSpPr>
          <p:nvPr/>
        </p:nvSpPr>
        <p:spPr bwMode="auto">
          <a:xfrm>
            <a:off x="381000" y="1676400"/>
            <a:ext cx="3016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en-US" altLang="en-US" sz="18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0</a:t>
            </a:r>
          </a:p>
        </p:txBody>
      </p:sp>
      <p:sp>
        <p:nvSpPr>
          <p:cNvPr id="15375" name="TextBox 27"/>
          <p:cNvSpPr txBox="1">
            <a:spLocks noChangeArrowheads="1"/>
          </p:cNvSpPr>
          <p:nvPr/>
        </p:nvSpPr>
        <p:spPr bwMode="auto">
          <a:xfrm>
            <a:off x="1371600" y="1676400"/>
            <a:ext cx="3016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en-US" altLang="en-US" sz="18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0</a:t>
            </a:r>
          </a:p>
        </p:txBody>
      </p:sp>
      <p:grpSp>
        <p:nvGrpSpPr>
          <p:cNvPr id="2" name="Group 31"/>
          <p:cNvGrpSpPr>
            <a:grpSpLocks/>
          </p:cNvGrpSpPr>
          <p:nvPr/>
        </p:nvGrpSpPr>
        <p:grpSpPr bwMode="auto">
          <a:xfrm>
            <a:off x="228600" y="2438400"/>
            <a:ext cx="1524000" cy="522288"/>
            <a:chOff x="228600" y="2438400"/>
            <a:chExt cx="1524000" cy="521732"/>
          </a:xfrm>
        </p:grpSpPr>
        <p:cxnSp>
          <p:nvCxnSpPr>
            <p:cNvPr id="30" name="Straight Connector 29"/>
            <p:cNvCxnSpPr/>
            <p:nvPr/>
          </p:nvCxnSpPr>
          <p:spPr>
            <a:xfrm>
              <a:off x="228600" y="2438400"/>
              <a:ext cx="1524000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378" name="TextBox 30"/>
            <p:cNvSpPr txBox="1">
              <a:spLocks noChangeArrowheads="1"/>
            </p:cNvSpPr>
            <p:nvPr/>
          </p:nvSpPr>
          <p:spPr bwMode="auto">
            <a:xfrm>
              <a:off x="381000" y="2590800"/>
              <a:ext cx="1308243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 eaLnBrk="1" hangingPunct="1"/>
              <a:r>
                <a:rPr lang="en-US" altLang="en-US" sz="1800" smtClean="0">
                  <a:solidFill>
                    <a:srgbClr val="FF0000"/>
                  </a:solidFill>
                  <a:latin typeface="Calibri" panose="020F0502020204030204" pitchFamily="34" charset="0"/>
                  <a:cs typeface="+mn-cs"/>
                </a:rPr>
                <a:t>Return false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4473611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0999" y="76200"/>
            <a:ext cx="5371227" cy="2895600"/>
          </a:xfrm>
          <a:prstGeom prst="rect">
            <a:avLst/>
          </a:prstGeom>
          <a:noFill/>
          <a:ln w="9525" cap="flat" cmpd="sng">
            <a:noFill/>
            <a:prstDash val="solid"/>
            <a:miter lim="800000"/>
            <a:headEnd/>
            <a:tailEnd/>
          </a:ln>
        </p:spPr>
      </p:pic>
      <p:pic>
        <p:nvPicPr>
          <p:cNvPr id="6041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0999" y="3352800"/>
            <a:ext cx="5270643" cy="2057400"/>
          </a:xfrm>
          <a:prstGeom prst="rect">
            <a:avLst/>
          </a:prstGeom>
          <a:noFill/>
          <a:ln w="9525" cap="flat" cmpd="sng">
            <a:noFill/>
            <a:prstDash val="solid"/>
            <a:miter lim="800000"/>
            <a:headEnd/>
            <a:tailEnd/>
          </a:ln>
        </p:spPr>
      </p:pic>
      <p:grpSp>
        <p:nvGrpSpPr>
          <p:cNvPr id="4" name="Group 6"/>
          <p:cNvGrpSpPr>
            <a:grpSpLocks/>
          </p:cNvGrpSpPr>
          <p:nvPr/>
        </p:nvGrpSpPr>
        <p:grpSpPr bwMode="auto">
          <a:xfrm>
            <a:off x="609600" y="5403850"/>
            <a:ext cx="6108709" cy="1073150"/>
            <a:chOff x="480" y="1680"/>
            <a:chExt cx="3848" cy="676"/>
          </a:xfrm>
        </p:grpSpPr>
        <p:pic>
          <p:nvPicPr>
            <p:cNvPr id="5" name="Picture 7" descr="MCj04039650000[1]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80" y="1680"/>
              <a:ext cx="674" cy="6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" name="Text Box 8"/>
            <p:cNvSpPr txBox="1">
              <a:spLocks noChangeArrowheads="1"/>
            </p:cNvSpPr>
            <p:nvPr/>
          </p:nvSpPr>
          <p:spPr bwMode="auto">
            <a:xfrm>
              <a:off x="1361" y="1706"/>
              <a:ext cx="2967" cy="2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457200" indent="-457200"/>
              <a:r>
                <a:rPr lang="en-US" dirty="0" smtClean="0"/>
                <a:t>How many times is message called ?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8725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Rectangle 3"/>
          <p:cNvSpPr>
            <a:spLocks noChangeArrowheads="1"/>
          </p:cNvSpPr>
          <p:nvPr/>
        </p:nvSpPr>
        <p:spPr bwMode="auto">
          <a:xfrm>
            <a:off x="5715000" y="365125"/>
            <a:ext cx="3429000" cy="6492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if (done)  // this location is part of the final path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   grid[row][column] = PATH;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}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return done;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}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//-----------------------------------------------------------------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//  Determines if a specific location is valid.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//-----------------------------------------------------------------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private boolean valid (int row, int column)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{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boolean result = false;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// check if cell is in the bounds of the matrix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if (row &gt;= 0 &amp;&amp; row &lt; grid.length &amp;&amp;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 column &gt;= 0 &amp;&amp; column &lt; grid[row].length)</a:t>
            </a:r>
          </a:p>
          <a:p>
            <a:pPr algn="l" eaLnBrk="1" hangingPunct="1"/>
            <a:endParaRPr lang="en-US" altLang="en-US" sz="1000" smtClean="0">
              <a:solidFill>
                <a:prstClr val="black"/>
              </a:solidFill>
              <a:latin typeface="Calibri" panose="020F0502020204030204" pitchFamily="34" charset="0"/>
              <a:cs typeface="+mn-cs"/>
            </a:endParaRP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//  check if cell is not blocked and not previously tried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if (grid[row][column] == 1)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   result = true;</a:t>
            </a:r>
          </a:p>
          <a:p>
            <a:pPr algn="l" eaLnBrk="1" hangingPunct="1"/>
            <a:endParaRPr lang="en-US" altLang="en-US" sz="1000" smtClean="0">
              <a:solidFill>
                <a:prstClr val="black"/>
              </a:solidFill>
              <a:latin typeface="Calibri" panose="020F0502020204030204" pitchFamily="34" charset="0"/>
              <a:cs typeface="+mn-cs"/>
            </a:endParaRP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return result;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}</a:t>
            </a:r>
          </a:p>
          <a:p>
            <a:pPr algn="l" eaLnBrk="1" hangingPunct="1"/>
            <a:endParaRPr lang="en-US" altLang="en-US" sz="1000" smtClean="0">
              <a:solidFill>
                <a:prstClr val="black"/>
              </a:solidFill>
              <a:latin typeface="Calibri" panose="020F0502020204030204" pitchFamily="34" charset="0"/>
              <a:cs typeface="+mn-cs"/>
            </a:endParaRP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//-----------------------------------------------------------------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//  Returns the maze as a string.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//-----------------------------------------------------------------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public String toString ()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{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String result = "\n";</a:t>
            </a:r>
          </a:p>
          <a:p>
            <a:pPr algn="l" eaLnBrk="1" hangingPunct="1"/>
            <a:endParaRPr lang="en-US" altLang="en-US" sz="1000" smtClean="0">
              <a:solidFill>
                <a:prstClr val="black"/>
              </a:solidFill>
              <a:latin typeface="Calibri" panose="020F0502020204030204" pitchFamily="34" charset="0"/>
              <a:cs typeface="+mn-cs"/>
            </a:endParaRP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for (int row=0; row &lt; grid.length; row++)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{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for (int column=0; column &lt; grid[row].length; column++)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   result += grid[row][column] + "";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result += "\n";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}</a:t>
            </a:r>
          </a:p>
          <a:p>
            <a:pPr algn="l" eaLnBrk="1" hangingPunct="1"/>
            <a:endParaRPr lang="en-US" altLang="en-US" sz="1000" smtClean="0">
              <a:solidFill>
                <a:prstClr val="black"/>
              </a:solidFill>
              <a:latin typeface="Calibri" panose="020F0502020204030204" pitchFamily="34" charset="0"/>
              <a:cs typeface="+mn-cs"/>
            </a:endParaRP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return result;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}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}</a:t>
            </a:r>
          </a:p>
        </p:txBody>
      </p:sp>
      <p:sp>
        <p:nvSpPr>
          <p:cNvPr id="16388" name="Rectangle 2"/>
          <p:cNvSpPr>
            <a:spLocks noChangeArrowheads="1"/>
          </p:cNvSpPr>
          <p:nvPr/>
        </p:nvSpPr>
        <p:spPr bwMode="auto">
          <a:xfrm>
            <a:off x="2212975" y="23813"/>
            <a:ext cx="3567002" cy="65992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endParaRPr lang="en-US" altLang="en-US" sz="1000" dirty="0" smtClean="0">
              <a:solidFill>
                <a:prstClr val="black"/>
              </a:solidFill>
              <a:latin typeface="Calibri" panose="020F0502020204030204" pitchFamily="34" charset="0"/>
              <a:cs typeface="+mn-cs"/>
            </a:endParaRP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//*************************************************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//  Represents a maze of characters. The goal is to get from the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//  top left corner to the bottom right, following a path of 1s.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//*************************************************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public class Maze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{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private final </a:t>
            </a:r>
            <a:r>
              <a:rPr lang="en-US" altLang="en-US" sz="1000" dirty="0" err="1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int</a:t>
            </a:r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TRIED = 3;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private final </a:t>
            </a:r>
            <a:r>
              <a:rPr lang="en-US" altLang="en-US" sz="1000" dirty="0" err="1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int</a:t>
            </a:r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PATH = 7;</a:t>
            </a:r>
          </a:p>
          <a:p>
            <a:pPr algn="l" eaLnBrk="1" hangingPunct="1"/>
            <a:endParaRPr lang="en-US" altLang="en-US" sz="1000" dirty="0" smtClean="0">
              <a:solidFill>
                <a:prstClr val="black"/>
              </a:solidFill>
              <a:latin typeface="Calibri" panose="020F0502020204030204" pitchFamily="34" charset="0"/>
              <a:cs typeface="+mn-cs"/>
            </a:endParaRP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private </a:t>
            </a:r>
            <a:r>
              <a:rPr lang="en-US" altLang="en-US" sz="1000" dirty="0" err="1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int</a:t>
            </a:r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[][] grid = {</a:t>
            </a:r>
            <a:r>
              <a:rPr lang="en-US" altLang="en-US" sz="12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</a:t>
            </a:r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{1,1,1,0,1,1,0,0,0,1,1,1,1},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                        {1,0,1,1,1,0,1,1,1,1,0,0,1},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                        {0,0,0,0,1,0,1,0,1,0,1,0,0},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                        {1,1,1,0,1,1,1,0,1,0,1,1,1},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                        {1,0,1,0,0,0,0,1,1,1,0,0,1},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                        {1,0,1,1,1,1,1,1,0,1,1,1,1},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                        {1,0,0,0,0,0,0,0,0,0,0,0,0},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                        {1,1,1,1,1,1,1,1,1,1,1,1,1} };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//-----------------------------------------------------------------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//  Attempts to recursively traverse the maze. Inserts special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//  characters indicating locations that have been tried and that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//  eventually become part of the solution.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//-----------------------------------------------------------------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public </a:t>
            </a:r>
            <a:r>
              <a:rPr lang="en-US" altLang="en-US" sz="1000" dirty="0" err="1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boolean</a:t>
            </a:r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traverse (</a:t>
            </a:r>
            <a:r>
              <a:rPr lang="en-US" altLang="en-US" sz="1000" dirty="0" err="1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int</a:t>
            </a:r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row, </a:t>
            </a:r>
            <a:r>
              <a:rPr lang="en-US" altLang="en-US" sz="1000" dirty="0" err="1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int</a:t>
            </a:r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column)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{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</a:t>
            </a:r>
            <a:r>
              <a:rPr lang="en-US" altLang="en-US" sz="1000" dirty="0" err="1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boolean</a:t>
            </a:r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done = false;</a:t>
            </a:r>
          </a:p>
          <a:p>
            <a:pPr algn="l" eaLnBrk="1" hangingPunct="1">
              <a:lnSpc>
                <a:spcPts val="100"/>
              </a:lnSpc>
            </a:pPr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if (valid (row, column))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{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grid[row][column] = TRIED;  // this cell has been tried</a:t>
            </a:r>
          </a:p>
          <a:p>
            <a:pPr algn="l" eaLnBrk="1" hangingPunct="1"/>
            <a:endParaRPr lang="en-US" altLang="en-US" sz="1000" dirty="0" smtClean="0">
              <a:solidFill>
                <a:prstClr val="black"/>
              </a:solidFill>
              <a:latin typeface="Calibri" panose="020F0502020204030204" pitchFamily="34" charset="0"/>
              <a:cs typeface="+mn-cs"/>
            </a:endParaRP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if (row == grid.length-1 &amp;&amp; column == grid[0].length-1)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   done = true;  // the maze is solved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else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{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   done = traverse (row+1, column);     // down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   if (!done)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      done = traverse (row, column+1);  // right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   if (!done)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      done = traverse (row-1, column);  // up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   if (!done)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      done = traverse (row, column-1);  // left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}</a:t>
            </a:r>
          </a:p>
        </p:txBody>
      </p:sp>
      <p:sp>
        <p:nvSpPr>
          <p:cNvPr id="16389" name="TextBox 4"/>
          <p:cNvSpPr txBox="1">
            <a:spLocks noChangeArrowheads="1"/>
          </p:cNvSpPr>
          <p:nvPr/>
        </p:nvSpPr>
        <p:spPr bwMode="auto">
          <a:xfrm>
            <a:off x="152400" y="4343400"/>
            <a:ext cx="2339975" cy="230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en-US" altLang="en-US" sz="18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3 1 1 0 1 1 0 0 0 1 1 1 1</a:t>
            </a:r>
          </a:p>
          <a:p>
            <a:pPr algn="l" eaLnBrk="1" hangingPunct="1"/>
            <a:r>
              <a:rPr lang="en-US" altLang="en-US" sz="18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3 0 1 1 1 0 1 1 1 1 0 0 1</a:t>
            </a:r>
          </a:p>
          <a:p>
            <a:pPr algn="l" eaLnBrk="1" hangingPunct="1"/>
            <a:r>
              <a:rPr lang="en-US" altLang="en-US" sz="18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0 0 0 0 1 0 1 0 1 0 1 0 0</a:t>
            </a:r>
          </a:p>
          <a:p>
            <a:pPr algn="l" eaLnBrk="1" hangingPunct="1"/>
            <a:r>
              <a:rPr lang="en-US" altLang="en-US" sz="18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1 1 1 0 1 1 1 0 1 0 1 1 1</a:t>
            </a:r>
          </a:p>
          <a:p>
            <a:pPr algn="l" eaLnBrk="1" hangingPunct="1"/>
            <a:r>
              <a:rPr lang="en-US" altLang="en-US" sz="18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1 0 1 0 0 0 0 1 1 1 0 0 1</a:t>
            </a:r>
          </a:p>
          <a:p>
            <a:pPr algn="l" eaLnBrk="1" hangingPunct="1"/>
            <a:r>
              <a:rPr lang="en-US" altLang="en-US" sz="18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1 0 1 1 1 1 1 1 0 1 1 1 1</a:t>
            </a:r>
          </a:p>
          <a:p>
            <a:pPr algn="l" eaLnBrk="1" hangingPunct="1"/>
            <a:r>
              <a:rPr lang="en-US" altLang="en-US" sz="18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1 0 0 0 0 0 0 0 0 0 0 0 0</a:t>
            </a:r>
          </a:p>
          <a:p>
            <a:pPr algn="l" eaLnBrk="1" hangingPunct="1"/>
            <a:r>
              <a:rPr lang="en-US" altLang="en-US" sz="18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1 1 1 1 1 1 1 1 1 1 1 1 1</a:t>
            </a:r>
          </a:p>
        </p:txBody>
      </p:sp>
      <p:sp>
        <p:nvSpPr>
          <p:cNvPr id="12" name="Rectangle 11"/>
          <p:cNvSpPr/>
          <p:nvPr/>
        </p:nvSpPr>
        <p:spPr>
          <a:xfrm>
            <a:off x="5715000" y="304800"/>
            <a:ext cx="1905000" cy="914400"/>
          </a:xfrm>
          <a:prstGeom prst="rect">
            <a:avLst/>
          </a:prstGeom>
          <a:solidFill>
            <a:srgbClr val="FFFF00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16391" name="TextBox 16"/>
          <p:cNvSpPr txBox="1">
            <a:spLocks noChangeArrowheads="1"/>
          </p:cNvSpPr>
          <p:nvPr/>
        </p:nvSpPr>
        <p:spPr bwMode="auto">
          <a:xfrm>
            <a:off x="381000" y="1981200"/>
            <a:ext cx="3016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en-US" altLang="en-US" sz="18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1</a:t>
            </a:r>
          </a:p>
        </p:txBody>
      </p:sp>
      <p:sp>
        <p:nvSpPr>
          <p:cNvPr id="16392" name="TextBox 17"/>
          <p:cNvSpPr txBox="1">
            <a:spLocks noChangeArrowheads="1"/>
          </p:cNvSpPr>
          <p:nvPr/>
        </p:nvSpPr>
        <p:spPr bwMode="auto">
          <a:xfrm>
            <a:off x="1371600" y="1981200"/>
            <a:ext cx="3016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en-US" altLang="en-US" sz="18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0</a:t>
            </a:r>
          </a:p>
        </p:txBody>
      </p:sp>
      <p:sp>
        <p:nvSpPr>
          <p:cNvPr id="16393" name="TextBox 18"/>
          <p:cNvSpPr txBox="1">
            <a:spLocks noChangeArrowheads="1"/>
          </p:cNvSpPr>
          <p:nvPr/>
        </p:nvSpPr>
        <p:spPr bwMode="auto">
          <a:xfrm>
            <a:off x="228600" y="1295400"/>
            <a:ext cx="5905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en-US" altLang="en-US" sz="18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Row</a:t>
            </a:r>
          </a:p>
        </p:txBody>
      </p:sp>
      <p:sp>
        <p:nvSpPr>
          <p:cNvPr id="16394" name="TextBox 19"/>
          <p:cNvSpPr txBox="1">
            <a:spLocks noChangeArrowheads="1"/>
          </p:cNvSpPr>
          <p:nvPr/>
        </p:nvSpPr>
        <p:spPr bwMode="auto">
          <a:xfrm>
            <a:off x="1066800" y="1295400"/>
            <a:ext cx="8826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en-US" altLang="en-US" sz="18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column</a:t>
            </a:r>
          </a:p>
        </p:txBody>
      </p:sp>
      <p:sp>
        <p:nvSpPr>
          <p:cNvPr id="16395" name="TextBox 20"/>
          <p:cNvSpPr txBox="1">
            <a:spLocks noChangeArrowheads="1"/>
          </p:cNvSpPr>
          <p:nvPr/>
        </p:nvSpPr>
        <p:spPr bwMode="auto">
          <a:xfrm>
            <a:off x="381000" y="1676400"/>
            <a:ext cx="3016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en-US" altLang="en-US" sz="18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0</a:t>
            </a:r>
          </a:p>
        </p:txBody>
      </p:sp>
      <p:sp>
        <p:nvSpPr>
          <p:cNvPr id="16396" name="TextBox 21"/>
          <p:cNvSpPr txBox="1">
            <a:spLocks noChangeArrowheads="1"/>
          </p:cNvSpPr>
          <p:nvPr/>
        </p:nvSpPr>
        <p:spPr bwMode="auto">
          <a:xfrm>
            <a:off x="1371600" y="1676400"/>
            <a:ext cx="3016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en-US" altLang="en-US" sz="18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0</a:t>
            </a:r>
          </a:p>
        </p:txBody>
      </p:sp>
      <p:grpSp>
        <p:nvGrpSpPr>
          <p:cNvPr id="2" name="Group 31"/>
          <p:cNvGrpSpPr>
            <a:grpSpLocks/>
          </p:cNvGrpSpPr>
          <p:nvPr/>
        </p:nvGrpSpPr>
        <p:grpSpPr bwMode="auto">
          <a:xfrm>
            <a:off x="228600" y="2133600"/>
            <a:ext cx="1524000" cy="522288"/>
            <a:chOff x="228600" y="2438400"/>
            <a:chExt cx="1524000" cy="521732"/>
          </a:xfrm>
        </p:grpSpPr>
        <p:cxnSp>
          <p:nvCxnSpPr>
            <p:cNvPr id="14" name="Straight Connector 13"/>
            <p:cNvCxnSpPr/>
            <p:nvPr/>
          </p:nvCxnSpPr>
          <p:spPr>
            <a:xfrm>
              <a:off x="228600" y="2438400"/>
              <a:ext cx="1524000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399" name="TextBox 14"/>
            <p:cNvSpPr txBox="1">
              <a:spLocks noChangeArrowheads="1"/>
            </p:cNvSpPr>
            <p:nvPr/>
          </p:nvSpPr>
          <p:spPr bwMode="auto">
            <a:xfrm>
              <a:off x="381000" y="2590800"/>
              <a:ext cx="1308243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 eaLnBrk="1" hangingPunct="1"/>
              <a:r>
                <a:rPr lang="en-US" altLang="en-US" sz="1800" smtClean="0">
                  <a:solidFill>
                    <a:srgbClr val="FF0000"/>
                  </a:solidFill>
                  <a:latin typeface="Calibri" panose="020F0502020204030204" pitchFamily="34" charset="0"/>
                  <a:cs typeface="+mn-cs"/>
                </a:rPr>
                <a:t>Return false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1677785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3"/>
          <p:cNvSpPr>
            <a:spLocks noChangeArrowheads="1"/>
          </p:cNvSpPr>
          <p:nvPr/>
        </p:nvSpPr>
        <p:spPr bwMode="auto">
          <a:xfrm>
            <a:off x="5715000" y="365125"/>
            <a:ext cx="3429000" cy="6492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if (done)  // this location is part of the final path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   grid[row][column] = PATH;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}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return done;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}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//-----------------------------------------------------------------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//  Determines if a specific location is valid.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//-----------------------------------------------------------------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private boolean valid (int row, int column)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{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boolean result = false;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// check if cell is in the bounds of the matrix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if (row &gt;= 0 &amp;&amp; row &lt; grid.length &amp;&amp;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 column &gt;= 0 &amp;&amp; column &lt; grid[row].length)</a:t>
            </a:r>
          </a:p>
          <a:p>
            <a:pPr algn="l" eaLnBrk="1" hangingPunct="1"/>
            <a:endParaRPr lang="en-US" altLang="en-US" sz="1000" smtClean="0">
              <a:solidFill>
                <a:prstClr val="black"/>
              </a:solidFill>
              <a:latin typeface="Calibri" panose="020F0502020204030204" pitchFamily="34" charset="0"/>
              <a:cs typeface="+mn-cs"/>
            </a:endParaRP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//  check if cell is not blocked and not previously tried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if (grid[row][column] == 1)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   result = true;</a:t>
            </a:r>
          </a:p>
          <a:p>
            <a:pPr algn="l" eaLnBrk="1" hangingPunct="1"/>
            <a:endParaRPr lang="en-US" altLang="en-US" sz="1000" smtClean="0">
              <a:solidFill>
                <a:prstClr val="black"/>
              </a:solidFill>
              <a:latin typeface="Calibri" panose="020F0502020204030204" pitchFamily="34" charset="0"/>
              <a:cs typeface="+mn-cs"/>
            </a:endParaRP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return result;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}</a:t>
            </a:r>
          </a:p>
          <a:p>
            <a:pPr algn="l" eaLnBrk="1" hangingPunct="1"/>
            <a:endParaRPr lang="en-US" altLang="en-US" sz="1000" smtClean="0">
              <a:solidFill>
                <a:prstClr val="black"/>
              </a:solidFill>
              <a:latin typeface="Calibri" panose="020F0502020204030204" pitchFamily="34" charset="0"/>
              <a:cs typeface="+mn-cs"/>
            </a:endParaRP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//-----------------------------------------------------------------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//  Returns the maze as a string.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//-----------------------------------------------------------------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public String toString ()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{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String result = "\n";</a:t>
            </a:r>
          </a:p>
          <a:p>
            <a:pPr algn="l" eaLnBrk="1" hangingPunct="1"/>
            <a:endParaRPr lang="en-US" altLang="en-US" sz="1000" smtClean="0">
              <a:solidFill>
                <a:prstClr val="black"/>
              </a:solidFill>
              <a:latin typeface="Calibri" panose="020F0502020204030204" pitchFamily="34" charset="0"/>
              <a:cs typeface="+mn-cs"/>
            </a:endParaRP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for (int row=0; row &lt; grid.length; row++)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{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for (int column=0; column &lt; grid[row].length; column++)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   result += grid[row][column] + "";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result += "\n";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}</a:t>
            </a:r>
          </a:p>
          <a:p>
            <a:pPr algn="l" eaLnBrk="1" hangingPunct="1"/>
            <a:endParaRPr lang="en-US" altLang="en-US" sz="1000" smtClean="0">
              <a:solidFill>
                <a:prstClr val="black"/>
              </a:solidFill>
              <a:latin typeface="Calibri" panose="020F0502020204030204" pitchFamily="34" charset="0"/>
              <a:cs typeface="+mn-cs"/>
            </a:endParaRP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return result;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}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}</a:t>
            </a:r>
          </a:p>
        </p:txBody>
      </p:sp>
      <p:sp>
        <p:nvSpPr>
          <p:cNvPr id="17412" name="Rectangle 2"/>
          <p:cNvSpPr>
            <a:spLocks noChangeArrowheads="1"/>
          </p:cNvSpPr>
          <p:nvPr/>
        </p:nvSpPr>
        <p:spPr bwMode="auto">
          <a:xfrm>
            <a:off x="2212975" y="23813"/>
            <a:ext cx="3567002" cy="65992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endParaRPr lang="en-US" altLang="en-US" sz="1000" dirty="0" smtClean="0">
              <a:solidFill>
                <a:prstClr val="black"/>
              </a:solidFill>
              <a:latin typeface="Calibri" panose="020F0502020204030204" pitchFamily="34" charset="0"/>
              <a:cs typeface="+mn-cs"/>
            </a:endParaRP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//*************************************************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//  Represents a maze of characters. The goal is to get from the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//  top left corner to the bottom right, following a path of 1s.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//*************************************************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public class Maze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{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private final </a:t>
            </a:r>
            <a:r>
              <a:rPr lang="en-US" altLang="en-US" sz="1000" dirty="0" err="1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int</a:t>
            </a:r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TRIED = 3;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private final </a:t>
            </a:r>
            <a:r>
              <a:rPr lang="en-US" altLang="en-US" sz="1000" dirty="0" err="1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int</a:t>
            </a:r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PATH = 7;</a:t>
            </a:r>
          </a:p>
          <a:p>
            <a:pPr algn="l" eaLnBrk="1" hangingPunct="1"/>
            <a:endParaRPr lang="en-US" altLang="en-US" sz="1000" dirty="0" smtClean="0">
              <a:solidFill>
                <a:prstClr val="black"/>
              </a:solidFill>
              <a:latin typeface="Calibri" panose="020F0502020204030204" pitchFamily="34" charset="0"/>
              <a:cs typeface="+mn-cs"/>
            </a:endParaRP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private </a:t>
            </a:r>
            <a:r>
              <a:rPr lang="en-US" altLang="en-US" sz="1000" dirty="0" err="1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int</a:t>
            </a:r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[][] grid = {</a:t>
            </a:r>
            <a:r>
              <a:rPr lang="en-US" altLang="en-US" sz="12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</a:t>
            </a:r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{1,1,1,0,1,1,0,0,0,1,1,1,1},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                        {1,0,1,1,1,0,1,1,1,1,0,0,1},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                        {0,0,0,0,1,0,1,0,1,0,1,0,0},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                        {1,1,1,0,1,1,1,0,1,0,1,1,1},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                        {1,0,1,0,0,0,0,1,1,1,0,0,1},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                        {1,0,1,1,1,1,1,1,0,1,1,1,1},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                        {1,0,0,0,0,0,0,0,0,0,0,0,0},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                        {1,1,1,1,1,1,1,1,1,1,1,1,1} };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//-----------------------------------------------------------------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//  Attempts to recursively traverse the maze. Inserts special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//  characters indicating locations that have been tried and that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//  eventually become part of the solution.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//-----------------------------------------------------------------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public </a:t>
            </a:r>
            <a:r>
              <a:rPr lang="en-US" altLang="en-US" sz="1000" dirty="0" err="1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boolean</a:t>
            </a:r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traverse (</a:t>
            </a:r>
            <a:r>
              <a:rPr lang="en-US" altLang="en-US" sz="1000" dirty="0" err="1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int</a:t>
            </a:r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row, </a:t>
            </a:r>
            <a:r>
              <a:rPr lang="en-US" altLang="en-US" sz="1000" dirty="0" err="1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int</a:t>
            </a:r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column)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{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</a:t>
            </a:r>
            <a:r>
              <a:rPr lang="en-US" altLang="en-US" sz="1000" dirty="0" err="1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boolean</a:t>
            </a:r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done = false;</a:t>
            </a:r>
          </a:p>
          <a:p>
            <a:pPr algn="l" eaLnBrk="1" hangingPunct="1">
              <a:lnSpc>
                <a:spcPts val="100"/>
              </a:lnSpc>
            </a:pPr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if (valid (row, column))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{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grid[row][column] = TRIED;  // this cell has been tried</a:t>
            </a:r>
          </a:p>
          <a:p>
            <a:pPr algn="l" eaLnBrk="1" hangingPunct="1"/>
            <a:endParaRPr lang="en-US" altLang="en-US" sz="1000" dirty="0" smtClean="0">
              <a:solidFill>
                <a:prstClr val="black"/>
              </a:solidFill>
              <a:latin typeface="Calibri" panose="020F0502020204030204" pitchFamily="34" charset="0"/>
              <a:cs typeface="+mn-cs"/>
            </a:endParaRP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if (row == grid.length-1 &amp;&amp; column == grid[0].length-1)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   done = true;  // the maze is solved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else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{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   done = traverse (row+1, column);     // down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   if (!done)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      done = traverse (row, column+1);  // right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   if (!done)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      done = traverse (row-1, column);  // up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   if (!done)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      done = traverse (row, column-1);  // left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}</a:t>
            </a:r>
          </a:p>
        </p:txBody>
      </p:sp>
      <p:sp>
        <p:nvSpPr>
          <p:cNvPr id="17413" name="TextBox 4"/>
          <p:cNvSpPr txBox="1">
            <a:spLocks noChangeArrowheads="1"/>
          </p:cNvSpPr>
          <p:nvPr/>
        </p:nvSpPr>
        <p:spPr bwMode="auto">
          <a:xfrm>
            <a:off x="152400" y="4343400"/>
            <a:ext cx="2339975" cy="230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en-US" altLang="en-US" sz="18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3 1 1 0 1 1 0 0 0 1 1 1 1</a:t>
            </a:r>
          </a:p>
          <a:p>
            <a:pPr algn="l" eaLnBrk="1" hangingPunct="1"/>
            <a:r>
              <a:rPr lang="en-US" altLang="en-US" sz="18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3 0 1 1 1 0 1 1 1 1 0 0 1</a:t>
            </a:r>
          </a:p>
          <a:p>
            <a:pPr algn="l" eaLnBrk="1" hangingPunct="1"/>
            <a:r>
              <a:rPr lang="en-US" altLang="en-US" sz="18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0 0 0 0 1 0 1 0 1 0 1 0 0</a:t>
            </a:r>
          </a:p>
          <a:p>
            <a:pPr algn="l" eaLnBrk="1" hangingPunct="1"/>
            <a:r>
              <a:rPr lang="en-US" altLang="en-US" sz="18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1 1 1 0 1 1 1 0 1 0 1 1 1</a:t>
            </a:r>
          </a:p>
          <a:p>
            <a:pPr algn="l" eaLnBrk="1" hangingPunct="1"/>
            <a:r>
              <a:rPr lang="en-US" altLang="en-US" sz="18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1 0 1 0 0 0 0 1 1 1 0 0 1</a:t>
            </a:r>
          </a:p>
          <a:p>
            <a:pPr algn="l" eaLnBrk="1" hangingPunct="1"/>
            <a:r>
              <a:rPr lang="en-US" altLang="en-US" sz="18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1 0 1 1 1 1 1 1 0 1 1 1 1</a:t>
            </a:r>
          </a:p>
          <a:p>
            <a:pPr algn="l" eaLnBrk="1" hangingPunct="1"/>
            <a:r>
              <a:rPr lang="en-US" altLang="en-US" sz="18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1 0 0 0 0 0 0 0 0 0 0 0 0</a:t>
            </a:r>
          </a:p>
          <a:p>
            <a:pPr algn="l" eaLnBrk="1" hangingPunct="1"/>
            <a:r>
              <a:rPr lang="en-US" altLang="en-US" sz="18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1 1 1 1 1 1 1 1 1 1 1 1 1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590800" y="5410200"/>
            <a:ext cx="1905000" cy="304800"/>
          </a:xfrm>
          <a:prstGeom prst="rect">
            <a:avLst/>
          </a:prstGeom>
          <a:solidFill>
            <a:srgbClr val="FFFF00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17415" name="TextBox 12"/>
          <p:cNvSpPr txBox="1">
            <a:spLocks noChangeArrowheads="1"/>
          </p:cNvSpPr>
          <p:nvPr/>
        </p:nvSpPr>
        <p:spPr bwMode="auto">
          <a:xfrm>
            <a:off x="228600" y="1295400"/>
            <a:ext cx="5905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en-US" altLang="en-US" sz="18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Row</a:t>
            </a:r>
          </a:p>
        </p:txBody>
      </p:sp>
      <p:sp>
        <p:nvSpPr>
          <p:cNvPr id="17416" name="TextBox 13"/>
          <p:cNvSpPr txBox="1">
            <a:spLocks noChangeArrowheads="1"/>
          </p:cNvSpPr>
          <p:nvPr/>
        </p:nvSpPr>
        <p:spPr bwMode="auto">
          <a:xfrm>
            <a:off x="1066800" y="1295400"/>
            <a:ext cx="8826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en-US" altLang="en-US" sz="18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column</a:t>
            </a:r>
          </a:p>
        </p:txBody>
      </p:sp>
      <p:sp>
        <p:nvSpPr>
          <p:cNvPr id="17417" name="TextBox 14"/>
          <p:cNvSpPr txBox="1">
            <a:spLocks noChangeArrowheads="1"/>
          </p:cNvSpPr>
          <p:nvPr/>
        </p:nvSpPr>
        <p:spPr bwMode="auto">
          <a:xfrm>
            <a:off x="381000" y="1676400"/>
            <a:ext cx="3016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en-US" altLang="en-US" sz="18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0</a:t>
            </a:r>
          </a:p>
        </p:txBody>
      </p:sp>
      <p:sp>
        <p:nvSpPr>
          <p:cNvPr id="17418" name="TextBox 15"/>
          <p:cNvSpPr txBox="1">
            <a:spLocks noChangeArrowheads="1"/>
          </p:cNvSpPr>
          <p:nvPr/>
        </p:nvSpPr>
        <p:spPr bwMode="auto">
          <a:xfrm>
            <a:off x="1371600" y="1676400"/>
            <a:ext cx="3016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en-US" altLang="en-US" sz="18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281346719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3"/>
          <p:cNvSpPr>
            <a:spLocks noChangeArrowheads="1"/>
          </p:cNvSpPr>
          <p:nvPr/>
        </p:nvSpPr>
        <p:spPr bwMode="auto">
          <a:xfrm>
            <a:off x="5715000" y="365125"/>
            <a:ext cx="3429000" cy="6492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if (done)  // this location is part of the final path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   grid[row][column] = PATH;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}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return done;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}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//-----------------------------------------------------------------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//  Determines if a specific location is valid.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//-----------------------------------------------------------------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private boolean valid (int row, int column)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{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boolean result = false;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// check if cell is in the bounds of the matrix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if (row &gt;= 0 &amp;&amp; row &lt; grid.length &amp;&amp;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 column &gt;= 0 &amp;&amp; column &lt; grid[row].length)</a:t>
            </a:r>
          </a:p>
          <a:p>
            <a:pPr algn="l" eaLnBrk="1" hangingPunct="1"/>
            <a:endParaRPr lang="en-US" altLang="en-US" sz="1000" smtClean="0">
              <a:solidFill>
                <a:prstClr val="black"/>
              </a:solidFill>
              <a:latin typeface="Calibri" panose="020F0502020204030204" pitchFamily="34" charset="0"/>
              <a:cs typeface="+mn-cs"/>
            </a:endParaRP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//  check if cell is not blocked and not previously tried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if (grid[row][column] == 1)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   result = true;</a:t>
            </a:r>
          </a:p>
          <a:p>
            <a:pPr algn="l" eaLnBrk="1" hangingPunct="1"/>
            <a:endParaRPr lang="en-US" altLang="en-US" sz="1000" smtClean="0">
              <a:solidFill>
                <a:prstClr val="black"/>
              </a:solidFill>
              <a:latin typeface="Calibri" panose="020F0502020204030204" pitchFamily="34" charset="0"/>
              <a:cs typeface="+mn-cs"/>
            </a:endParaRP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return result;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}</a:t>
            </a:r>
          </a:p>
          <a:p>
            <a:pPr algn="l" eaLnBrk="1" hangingPunct="1"/>
            <a:endParaRPr lang="en-US" altLang="en-US" sz="1000" smtClean="0">
              <a:solidFill>
                <a:prstClr val="black"/>
              </a:solidFill>
              <a:latin typeface="Calibri" panose="020F0502020204030204" pitchFamily="34" charset="0"/>
              <a:cs typeface="+mn-cs"/>
            </a:endParaRP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//-----------------------------------------------------------------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//  Returns the maze as a string.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//-----------------------------------------------------------------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public String toString ()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{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String result = "\n";</a:t>
            </a:r>
          </a:p>
          <a:p>
            <a:pPr algn="l" eaLnBrk="1" hangingPunct="1"/>
            <a:endParaRPr lang="en-US" altLang="en-US" sz="1000" smtClean="0">
              <a:solidFill>
                <a:prstClr val="black"/>
              </a:solidFill>
              <a:latin typeface="Calibri" panose="020F0502020204030204" pitchFamily="34" charset="0"/>
              <a:cs typeface="+mn-cs"/>
            </a:endParaRP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for (int row=0; row &lt; grid.length; row++)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{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for (int column=0; column &lt; grid[row].length; column++)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   result += grid[row][column] + "";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result += "\n";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}</a:t>
            </a:r>
          </a:p>
          <a:p>
            <a:pPr algn="l" eaLnBrk="1" hangingPunct="1"/>
            <a:endParaRPr lang="en-US" altLang="en-US" sz="1000" smtClean="0">
              <a:solidFill>
                <a:prstClr val="black"/>
              </a:solidFill>
              <a:latin typeface="Calibri" panose="020F0502020204030204" pitchFamily="34" charset="0"/>
              <a:cs typeface="+mn-cs"/>
            </a:endParaRP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return result;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}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}</a:t>
            </a:r>
          </a:p>
        </p:txBody>
      </p:sp>
      <p:sp>
        <p:nvSpPr>
          <p:cNvPr id="18436" name="Rectangle 2"/>
          <p:cNvSpPr>
            <a:spLocks noChangeArrowheads="1"/>
          </p:cNvSpPr>
          <p:nvPr/>
        </p:nvSpPr>
        <p:spPr bwMode="auto">
          <a:xfrm>
            <a:off x="2212975" y="23813"/>
            <a:ext cx="3567002" cy="65992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endParaRPr lang="en-US" altLang="en-US" sz="1000" dirty="0" smtClean="0">
              <a:solidFill>
                <a:prstClr val="black"/>
              </a:solidFill>
              <a:latin typeface="Calibri" panose="020F0502020204030204" pitchFamily="34" charset="0"/>
              <a:cs typeface="+mn-cs"/>
            </a:endParaRP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//*************************************************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//  Represents a maze of characters. The goal is to get from the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//  top left corner to the bottom right, following a path of 1s.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//*************************************************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public class Maze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{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private final </a:t>
            </a:r>
            <a:r>
              <a:rPr lang="en-US" altLang="en-US" sz="1000" dirty="0" err="1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int</a:t>
            </a:r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TRIED = 3;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private final </a:t>
            </a:r>
            <a:r>
              <a:rPr lang="en-US" altLang="en-US" sz="1000" dirty="0" err="1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int</a:t>
            </a:r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PATH = 7;</a:t>
            </a:r>
          </a:p>
          <a:p>
            <a:pPr algn="l" eaLnBrk="1" hangingPunct="1"/>
            <a:endParaRPr lang="en-US" altLang="en-US" sz="1000" dirty="0" smtClean="0">
              <a:solidFill>
                <a:prstClr val="black"/>
              </a:solidFill>
              <a:latin typeface="Calibri" panose="020F0502020204030204" pitchFamily="34" charset="0"/>
              <a:cs typeface="+mn-cs"/>
            </a:endParaRP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private </a:t>
            </a:r>
            <a:r>
              <a:rPr lang="en-US" altLang="en-US" sz="1000" dirty="0" err="1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int</a:t>
            </a:r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[][] grid = {</a:t>
            </a:r>
            <a:r>
              <a:rPr lang="en-US" altLang="en-US" sz="12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</a:t>
            </a:r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{1,1,1,0,1,1,0,0,0,1,1,1,1},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                        {1,0,1,1,1,0,1,1,1,1,0,0,1},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                        {0,0,0,0,1,0,1,0,1,0,1,0,0},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                        {1,1,1,0,1,1,1,0,1,0,1,1,1},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                        {1,0,1,0,0,0,0,1,1,1,0,0,1},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                        {1,0,1,1,1,1,1,1,0,1,1,1,1},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                        {1,0,0,0,0,0,0,0,0,0,0,0,0},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                        {1,1,1,1,1,1,1,1,1,1,1,1,1} };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//-----------------------------------------------------------------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//  Attempts to recursively traverse the maze. Inserts special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//  characters indicating locations that have been tried and that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//  eventually become part of the solution.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//-----------------------------------------------------------------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public </a:t>
            </a:r>
            <a:r>
              <a:rPr lang="en-US" altLang="en-US" sz="1000" dirty="0" err="1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boolean</a:t>
            </a:r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traverse (</a:t>
            </a:r>
            <a:r>
              <a:rPr lang="en-US" altLang="en-US" sz="1000" dirty="0" err="1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int</a:t>
            </a:r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row, </a:t>
            </a:r>
            <a:r>
              <a:rPr lang="en-US" altLang="en-US" sz="1000" dirty="0" err="1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int</a:t>
            </a:r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column)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{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</a:t>
            </a:r>
            <a:r>
              <a:rPr lang="en-US" altLang="en-US" sz="1000" dirty="0" err="1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boolean</a:t>
            </a:r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done = false;</a:t>
            </a:r>
          </a:p>
          <a:p>
            <a:pPr algn="l" eaLnBrk="1" hangingPunct="1">
              <a:lnSpc>
                <a:spcPts val="100"/>
              </a:lnSpc>
            </a:pPr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if (valid (row, column))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{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grid[row][column] = TRIED;  // this cell has been tried</a:t>
            </a:r>
          </a:p>
          <a:p>
            <a:pPr algn="l" eaLnBrk="1" hangingPunct="1"/>
            <a:endParaRPr lang="en-US" altLang="en-US" sz="1000" dirty="0" smtClean="0">
              <a:solidFill>
                <a:prstClr val="black"/>
              </a:solidFill>
              <a:latin typeface="Calibri" panose="020F0502020204030204" pitchFamily="34" charset="0"/>
              <a:cs typeface="+mn-cs"/>
            </a:endParaRP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if (row == grid.length-1 &amp;&amp; column == grid[0].length-1)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   done = true;  // the maze is solved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else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{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   done = traverse (row+1, column);     // down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   if (!done)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      done = traverse (row, column+1);  // right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   if (!done)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      done = traverse (row-1, column);  // up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   if (!done)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      done = traverse (row, column-1);  // left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}</a:t>
            </a:r>
          </a:p>
        </p:txBody>
      </p:sp>
      <p:sp>
        <p:nvSpPr>
          <p:cNvPr id="18437" name="TextBox 4"/>
          <p:cNvSpPr txBox="1">
            <a:spLocks noChangeArrowheads="1"/>
          </p:cNvSpPr>
          <p:nvPr/>
        </p:nvSpPr>
        <p:spPr bwMode="auto">
          <a:xfrm>
            <a:off x="152400" y="4343400"/>
            <a:ext cx="2339975" cy="230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en-US" altLang="en-US" sz="18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3 1 1 0 1 1 0 0 0 1 1 1 1</a:t>
            </a:r>
          </a:p>
          <a:p>
            <a:pPr algn="l" eaLnBrk="1" hangingPunct="1"/>
            <a:r>
              <a:rPr lang="en-US" altLang="en-US" sz="18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3 0 1 1 1 0 1 1 1 1 0 0 1</a:t>
            </a:r>
          </a:p>
          <a:p>
            <a:pPr algn="l" eaLnBrk="1" hangingPunct="1"/>
            <a:r>
              <a:rPr lang="en-US" altLang="en-US" sz="18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0 0 0 0 1 0 1 0 1 0 1 0 0</a:t>
            </a:r>
          </a:p>
          <a:p>
            <a:pPr algn="l" eaLnBrk="1" hangingPunct="1"/>
            <a:r>
              <a:rPr lang="en-US" altLang="en-US" sz="18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1 1 1 0 1 1 1 0 1 0 1 1 1</a:t>
            </a:r>
          </a:p>
          <a:p>
            <a:pPr algn="l" eaLnBrk="1" hangingPunct="1"/>
            <a:r>
              <a:rPr lang="en-US" altLang="en-US" sz="18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1 0 1 0 0 0 0 1 1 1 0 0 1</a:t>
            </a:r>
          </a:p>
          <a:p>
            <a:pPr algn="l" eaLnBrk="1" hangingPunct="1"/>
            <a:r>
              <a:rPr lang="en-US" altLang="en-US" sz="18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1 0 1 1 1 1 1 1 0 1 1 1 1</a:t>
            </a:r>
          </a:p>
          <a:p>
            <a:pPr algn="l" eaLnBrk="1" hangingPunct="1"/>
            <a:r>
              <a:rPr lang="en-US" altLang="en-US" sz="18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1 0 0 0 0 0 0 0 0 0 0 0 0</a:t>
            </a:r>
          </a:p>
          <a:p>
            <a:pPr algn="l" eaLnBrk="1" hangingPunct="1"/>
            <a:r>
              <a:rPr lang="en-US" altLang="en-US" sz="18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1 1 1 1 1 1 1 1 1 1 1 1 1</a:t>
            </a:r>
          </a:p>
        </p:txBody>
      </p:sp>
      <p:sp>
        <p:nvSpPr>
          <p:cNvPr id="10" name="Rectangle 9"/>
          <p:cNvSpPr/>
          <p:nvPr/>
        </p:nvSpPr>
        <p:spPr>
          <a:xfrm>
            <a:off x="2438400" y="4038600"/>
            <a:ext cx="1219200" cy="228600"/>
          </a:xfrm>
          <a:prstGeom prst="rect">
            <a:avLst/>
          </a:prstGeom>
          <a:solidFill>
            <a:srgbClr val="FFFF00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638800" y="1905000"/>
            <a:ext cx="3048000" cy="2209800"/>
          </a:xfrm>
          <a:prstGeom prst="rect">
            <a:avLst/>
          </a:prstGeom>
          <a:solidFill>
            <a:srgbClr val="FFFF00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18440" name="TextBox 22"/>
          <p:cNvSpPr txBox="1">
            <a:spLocks noChangeArrowheads="1"/>
          </p:cNvSpPr>
          <p:nvPr/>
        </p:nvSpPr>
        <p:spPr bwMode="auto">
          <a:xfrm>
            <a:off x="381000" y="1981200"/>
            <a:ext cx="3016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en-US" altLang="en-US" sz="18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0</a:t>
            </a:r>
          </a:p>
        </p:txBody>
      </p:sp>
      <p:sp>
        <p:nvSpPr>
          <p:cNvPr id="18441" name="TextBox 23"/>
          <p:cNvSpPr txBox="1">
            <a:spLocks noChangeArrowheads="1"/>
          </p:cNvSpPr>
          <p:nvPr/>
        </p:nvSpPr>
        <p:spPr bwMode="auto">
          <a:xfrm>
            <a:off x="1371600" y="1981200"/>
            <a:ext cx="3016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en-US" altLang="en-US" sz="18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1</a:t>
            </a:r>
          </a:p>
        </p:txBody>
      </p:sp>
      <p:sp>
        <p:nvSpPr>
          <p:cNvPr id="18442" name="TextBox 24"/>
          <p:cNvSpPr txBox="1">
            <a:spLocks noChangeArrowheads="1"/>
          </p:cNvSpPr>
          <p:nvPr/>
        </p:nvSpPr>
        <p:spPr bwMode="auto">
          <a:xfrm>
            <a:off x="228600" y="1295400"/>
            <a:ext cx="5905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en-US" altLang="en-US" sz="18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Row</a:t>
            </a:r>
          </a:p>
        </p:txBody>
      </p:sp>
      <p:sp>
        <p:nvSpPr>
          <p:cNvPr id="18443" name="TextBox 25"/>
          <p:cNvSpPr txBox="1">
            <a:spLocks noChangeArrowheads="1"/>
          </p:cNvSpPr>
          <p:nvPr/>
        </p:nvSpPr>
        <p:spPr bwMode="auto">
          <a:xfrm>
            <a:off x="1066800" y="1295400"/>
            <a:ext cx="8826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en-US" altLang="en-US" sz="18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column</a:t>
            </a:r>
          </a:p>
        </p:txBody>
      </p:sp>
      <p:sp>
        <p:nvSpPr>
          <p:cNvPr id="18444" name="TextBox 26"/>
          <p:cNvSpPr txBox="1">
            <a:spLocks noChangeArrowheads="1"/>
          </p:cNvSpPr>
          <p:nvPr/>
        </p:nvSpPr>
        <p:spPr bwMode="auto">
          <a:xfrm>
            <a:off x="381000" y="1676400"/>
            <a:ext cx="3016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en-US" altLang="en-US" sz="18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0</a:t>
            </a:r>
          </a:p>
        </p:txBody>
      </p:sp>
      <p:sp>
        <p:nvSpPr>
          <p:cNvPr id="18445" name="TextBox 27"/>
          <p:cNvSpPr txBox="1">
            <a:spLocks noChangeArrowheads="1"/>
          </p:cNvSpPr>
          <p:nvPr/>
        </p:nvSpPr>
        <p:spPr bwMode="auto">
          <a:xfrm>
            <a:off x="1371600" y="1676400"/>
            <a:ext cx="3016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en-US" altLang="en-US" sz="18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0</a:t>
            </a:r>
          </a:p>
        </p:txBody>
      </p:sp>
      <p:sp>
        <p:nvSpPr>
          <p:cNvPr id="19" name="Rectangle 18"/>
          <p:cNvSpPr/>
          <p:nvPr/>
        </p:nvSpPr>
        <p:spPr>
          <a:xfrm>
            <a:off x="2514600" y="4343400"/>
            <a:ext cx="1524000" cy="228600"/>
          </a:xfrm>
          <a:prstGeom prst="rect">
            <a:avLst/>
          </a:prstGeom>
          <a:solidFill>
            <a:srgbClr val="FFFF00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69054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9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Rectangle 3"/>
          <p:cNvSpPr>
            <a:spLocks noChangeArrowheads="1"/>
          </p:cNvSpPr>
          <p:nvPr/>
        </p:nvSpPr>
        <p:spPr bwMode="auto">
          <a:xfrm>
            <a:off x="5715000" y="365125"/>
            <a:ext cx="3429000" cy="6492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if (done)  // this location is part of the final path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   grid[row][column] = PATH;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}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return done;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}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//-----------------------------------------------------------------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//  Determines if a specific location is valid.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//-----------------------------------------------------------------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private boolean valid (int row, int column)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{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boolean result = false;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// check if cell is in the bounds of the matrix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if (row &gt;= 0 &amp;&amp; row &lt; grid.length &amp;&amp;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 column &gt;= 0 &amp;&amp; column &lt; grid[row].length)</a:t>
            </a:r>
          </a:p>
          <a:p>
            <a:pPr algn="l" eaLnBrk="1" hangingPunct="1"/>
            <a:endParaRPr lang="en-US" altLang="en-US" sz="1000" smtClean="0">
              <a:solidFill>
                <a:prstClr val="black"/>
              </a:solidFill>
              <a:latin typeface="Calibri" panose="020F0502020204030204" pitchFamily="34" charset="0"/>
              <a:cs typeface="+mn-cs"/>
            </a:endParaRP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//  check if cell is not blocked and not previously tried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if (grid[row][column] == 1)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   result = true;</a:t>
            </a:r>
          </a:p>
          <a:p>
            <a:pPr algn="l" eaLnBrk="1" hangingPunct="1"/>
            <a:endParaRPr lang="en-US" altLang="en-US" sz="1000" smtClean="0">
              <a:solidFill>
                <a:prstClr val="black"/>
              </a:solidFill>
              <a:latin typeface="Calibri" panose="020F0502020204030204" pitchFamily="34" charset="0"/>
              <a:cs typeface="+mn-cs"/>
            </a:endParaRP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return result;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}</a:t>
            </a:r>
          </a:p>
          <a:p>
            <a:pPr algn="l" eaLnBrk="1" hangingPunct="1"/>
            <a:endParaRPr lang="en-US" altLang="en-US" sz="1000" smtClean="0">
              <a:solidFill>
                <a:prstClr val="black"/>
              </a:solidFill>
              <a:latin typeface="Calibri" panose="020F0502020204030204" pitchFamily="34" charset="0"/>
              <a:cs typeface="+mn-cs"/>
            </a:endParaRP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//-----------------------------------------------------------------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//  Returns the maze as a string.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//-----------------------------------------------------------------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public String toString ()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{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String result = "\n";</a:t>
            </a:r>
          </a:p>
          <a:p>
            <a:pPr algn="l" eaLnBrk="1" hangingPunct="1"/>
            <a:endParaRPr lang="en-US" altLang="en-US" sz="1000" smtClean="0">
              <a:solidFill>
                <a:prstClr val="black"/>
              </a:solidFill>
              <a:latin typeface="Calibri" panose="020F0502020204030204" pitchFamily="34" charset="0"/>
              <a:cs typeface="+mn-cs"/>
            </a:endParaRP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for (int row=0; row &lt; grid.length; row++)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{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for (int column=0; column &lt; grid[row].length; column++)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   result += grid[row][column] + "";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result += "\n";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}</a:t>
            </a:r>
          </a:p>
          <a:p>
            <a:pPr algn="l" eaLnBrk="1" hangingPunct="1"/>
            <a:endParaRPr lang="en-US" altLang="en-US" sz="1000" smtClean="0">
              <a:solidFill>
                <a:prstClr val="black"/>
              </a:solidFill>
              <a:latin typeface="Calibri" panose="020F0502020204030204" pitchFamily="34" charset="0"/>
              <a:cs typeface="+mn-cs"/>
            </a:endParaRP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return result;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}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}</a:t>
            </a:r>
          </a:p>
        </p:txBody>
      </p:sp>
      <p:sp>
        <p:nvSpPr>
          <p:cNvPr id="19460" name="Rectangle 2"/>
          <p:cNvSpPr>
            <a:spLocks noChangeArrowheads="1"/>
          </p:cNvSpPr>
          <p:nvPr/>
        </p:nvSpPr>
        <p:spPr bwMode="auto">
          <a:xfrm>
            <a:off x="2212975" y="23813"/>
            <a:ext cx="3567002" cy="65992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endParaRPr lang="en-US" altLang="en-US" sz="1000" dirty="0" smtClean="0">
              <a:solidFill>
                <a:prstClr val="black"/>
              </a:solidFill>
              <a:latin typeface="Calibri" panose="020F0502020204030204" pitchFamily="34" charset="0"/>
              <a:cs typeface="+mn-cs"/>
            </a:endParaRP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//*************************************************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//  Represents a maze of characters. The goal is to get from the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//  top left corner to the bottom right, following a path of 1s.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//*************************************************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public class Maze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{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private final </a:t>
            </a:r>
            <a:r>
              <a:rPr lang="en-US" altLang="en-US" sz="1000" dirty="0" err="1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int</a:t>
            </a:r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TRIED = 3;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private final </a:t>
            </a:r>
            <a:r>
              <a:rPr lang="en-US" altLang="en-US" sz="1000" dirty="0" err="1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int</a:t>
            </a:r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PATH = 7;</a:t>
            </a:r>
          </a:p>
          <a:p>
            <a:pPr algn="l" eaLnBrk="1" hangingPunct="1"/>
            <a:endParaRPr lang="en-US" altLang="en-US" sz="1000" dirty="0" smtClean="0">
              <a:solidFill>
                <a:prstClr val="black"/>
              </a:solidFill>
              <a:latin typeface="Calibri" panose="020F0502020204030204" pitchFamily="34" charset="0"/>
              <a:cs typeface="+mn-cs"/>
            </a:endParaRP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private </a:t>
            </a:r>
            <a:r>
              <a:rPr lang="en-US" altLang="en-US" sz="1000" dirty="0" err="1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int</a:t>
            </a:r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[][] grid = {</a:t>
            </a:r>
            <a:r>
              <a:rPr lang="en-US" altLang="en-US" sz="12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</a:t>
            </a:r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{1,1,1,0,1,1,0,0,0,1,1,1,1},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                        {1,0,1,1,1,0,1,1,1,1,0,0,1},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                        {0,0,0,0,1,0,1,0,1,0,1,0,0},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                        {1,1,1,0,1,1,1,0,1,0,1,1,1},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                        {1,0,1,0,0,0,0,1,1,1,0,0,1},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                        {1,0,1,1,1,1,1,1,0,1,1,1,1},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                        {1,0,0,0,0,0,0,0,0,0,0,0,0},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                        {1,1,1,1,1,1,1,1,1,1,1,1,1} };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//-----------------------------------------------------------------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//  Attempts to recursively traverse the maze. Inserts special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//  characters indicating locations that have been tried and that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//  eventually become part of the solution.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//-----------------------------------------------------------------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public </a:t>
            </a:r>
            <a:r>
              <a:rPr lang="en-US" altLang="en-US" sz="1000" dirty="0" err="1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boolean</a:t>
            </a:r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traverse (</a:t>
            </a:r>
            <a:r>
              <a:rPr lang="en-US" altLang="en-US" sz="1000" dirty="0" err="1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int</a:t>
            </a:r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row, </a:t>
            </a:r>
            <a:r>
              <a:rPr lang="en-US" altLang="en-US" sz="1000" dirty="0" err="1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int</a:t>
            </a:r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column)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{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</a:t>
            </a:r>
            <a:r>
              <a:rPr lang="en-US" altLang="en-US" sz="1000" dirty="0" err="1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boolean</a:t>
            </a:r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done = false;</a:t>
            </a:r>
          </a:p>
          <a:p>
            <a:pPr algn="l" eaLnBrk="1" hangingPunct="1">
              <a:lnSpc>
                <a:spcPts val="100"/>
              </a:lnSpc>
            </a:pPr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if (valid (row, column))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{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grid[row][column] = TRIED;  // this cell has been tried</a:t>
            </a:r>
          </a:p>
          <a:p>
            <a:pPr algn="l" eaLnBrk="1" hangingPunct="1"/>
            <a:endParaRPr lang="en-US" altLang="en-US" sz="1000" dirty="0" smtClean="0">
              <a:solidFill>
                <a:prstClr val="black"/>
              </a:solidFill>
              <a:latin typeface="Calibri" panose="020F0502020204030204" pitchFamily="34" charset="0"/>
              <a:cs typeface="+mn-cs"/>
            </a:endParaRP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if (row == grid.length-1 &amp;&amp; column == grid[0].length-1)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   done = true;  // the maze is solved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else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{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   done = traverse (row+1, column);     // down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   if (!done)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      done = traverse (row, column+1);  // right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   if (!done)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      done = traverse (row-1, column);  // up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   if (!done)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      done = traverse (row, column-1);  // left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}</a:t>
            </a:r>
          </a:p>
        </p:txBody>
      </p:sp>
      <p:sp>
        <p:nvSpPr>
          <p:cNvPr id="19461" name="TextBox 4"/>
          <p:cNvSpPr txBox="1">
            <a:spLocks noChangeArrowheads="1"/>
          </p:cNvSpPr>
          <p:nvPr/>
        </p:nvSpPr>
        <p:spPr bwMode="auto">
          <a:xfrm>
            <a:off x="152400" y="4343400"/>
            <a:ext cx="2339975" cy="230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en-US" altLang="en-US" sz="18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3 3 1 0 1 1 0 0 0 1 1 1 1</a:t>
            </a:r>
          </a:p>
          <a:p>
            <a:pPr algn="l" eaLnBrk="1" hangingPunct="1"/>
            <a:r>
              <a:rPr lang="en-US" altLang="en-US" sz="18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3 0 1 1 1 0 1 1 1 1 0 0 1</a:t>
            </a:r>
          </a:p>
          <a:p>
            <a:pPr algn="l" eaLnBrk="1" hangingPunct="1"/>
            <a:r>
              <a:rPr lang="en-US" altLang="en-US" sz="18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0 0 0 0 1 0 1 0 1 0 1 0 0</a:t>
            </a:r>
          </a:p>
          <a:p>
            <a:pPr algn="l" eaLnBrk="1" hangingPunct="1"/>
            <a:r>
              <a:rPr lang="en-US" altLang="en-US" sz="18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1 1 1 0 1 1 1 0 1 0 1 1 1</a:t>
            </a:r>
          </a:p>
          <a:p>
            <a:pPr algn="l" eaLnBrk="1" hangingPunct="1"/>
            <a:r>
              <a:rPr lang="en-US" altLang="en-US" sz="18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1 0 1 0 0 0 0 1 1 1 0 0 1</a:t>
            </a:r>
          </a:p>
          <a:p>
            <a:pPr algn="l" eaLnBrk="1" hangingPunct="1"/>
            <a:r>
              <a:rPr lang="en-US" altLang="en-US" sz="18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1 0 1 1 1 1 1 1 0 1 1 1 1</a:t>
            </a:r>
          </a:p>
          <a:p>
            <a:pPr algn="l" eaLnBrk="1" hangingPunct="1"/>
            <a:r>
              <a:rPr lang="en-US" altLang="en-US" sz="18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1 0 0 0 0 0 0 0 0 0 0 0 0</a:t>
            </a:r>
          </a:p>
          <a:p>
            <a:pPr algn="l" eaLnBrk="1" hangingPunct="1"/>
            <a:r>
              <a:rPr lang="en-US" altLang="en-US" sz="18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1 1 1 1 1 1 1 1 1 1 1 1 1</a:t>
            </a:r>
          </a:p>
        </p:txBody>
      </p:sp>
      <p:sp>
        <p:nvSpPr>
          <p:cNvPr id="10" name="Rectangle 9"/>
          <p:cNvSpPr/>
          <p:nvPr/>
        </p:nvSpPr>
        <p:spPr>
          <a:xfrm>
            <a:off x="2438400" y="4648200"/>
            <a:ext cx="3048000" cy="304800"/>
          </a:xfrm>
          <a:prstGeom prst="rect">
            <a:avLst/>
          </a:prstGeom>
          <a:solidFill>
            <a:srgbClr val="FFFF00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590800" y="5181600"/>
            <a:ext cx="1905000" cy="304800"/>
          </a:xfrm>
          <a:prstGeom prst="rect">
            <a:avLst/>
          </a:prstGeom>
          <a:solidFill>
            <a:srgbClr val="FFFF00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19464" name="TextBox 16"/>
          <p:cNvSpPr txBox="1">
            <a:spLocks noChangeArrowheads="1"/>
          </p:cNvSpPr>
          <p:nvPr/>
        </p:nvSpPr>
        <p:spPr bwMode="auto">
          <a:xfrm>
            <a:off x="381000" y="1981200"/>
            <a:ext cx="3016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en-US" altLang="en-US" sz="18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0</a:t>
            </a:r>
          </a:p>
        </p:txBody>
      </p:sp>
      <p:sp>
        <p:nvSpPr>
          <p:cNvPr id="19465" name="TextBox 17"/>
          <p:cNvSpPr txBox="1">
            <a:spLocks noChangeArrowheads="1"/>
          </p:cNvSpPr>
          <p:nvPr/>
        </p:nvSpPr>
        <p:spPr bwMode="auto">
          <a:xfrm>
            <a:off x="1371600" y="1981200"/>
            <a:ext cx="3016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en-US" altLang="en-US" sz="18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1</a:t>
            </a:r>
          </a:p>
        </p:txBody>
      </p:sp>
      <p:sp>
        <p:nvSpPr>
          <p:cNvPr id="19466" name="TextBox 18"/>
          <p:cNvSpPr txBox="1">
            <a:spLocks noChangeArrowheads="1"/>
          </p:cNvSpPr>
          <p:nvPr/>
        </p:nvSpPr>
        <p:spPr bwMode="auto">
          <a:xfrm>
            <a:off x="228600" y="1295400"/>
            <a:ext cx="5905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en-US" altLang="en-US" sz="18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Row</a:t>
            </a:r>
          </a:p>
        </p:txBody>
      </p:sp>
      <p:sp>
        <p:nvSpPr>
          <p:cNvPr id="19467" name="TextBox 19"/>
          <p:cNvSpPr txBox="1">
            <a:spLocks noChangeArrowheads="1"/>
          </p:cNvSpPr>
          <p:nvPr/>
        </p:nvSpPr>
        <p:spPr bwMode="auto">
          <a:xfrm>
            <a:off x="1066800" y="1295400"/>
            <a:ext cx="8826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en-US" altLang="en-US" sz="18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column</a:t>
            </a:r>
          </a:p>
        </p:txBody>
      </p:sp>
      <p:sp>
        <p:nvSpPr>
          <p:cNvPr id="19468" name="TextBox 20"/>
          <p:cNvSpPr txBox="1">
            <a:spLocks noChangeArrowheads="1"/>
          </p:cNvSpPr>
          <p:nvPr/>
        </p:nvSpPr>
        <p:spPr bwMode="auto">
          <a:xfrm>
            <a:off x="381000" y="1676400"/>
            <a:ext cx="3016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en-US" altLang="en-US" sz="18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0</a:t>
            </a:r>
          </a:p>
        </p:txBody>
      </p:sp>
      <p:sp>
        <p:nvSpPr>
          <p:cNvPr id="19469" name="TextBox 21"/>
          <p:cNvSpPr txBox="1">
            <a:spLocks noChangeArrowheads="1"/>
          </p:cNvSpPr>
          <p:nvPr/>
        </p:nvSpPr>
        <p:spPr bwMode="auto">
          <a:xfrm>
            <a:off x="1371600" y="1676400"/>
            <a:ext cx="3016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en-US" altLang="en-US" sz="18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183344577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Rectangle 3"/>
          <p:cNvSpPr>
            <a:spLocks noChangeArrowheads="1"/>
          </p:cNvSpPr>
          <p:nvPr/>
        </p:nvSpPr>
        <p:spPr bwMode="auto">
          <a:xfrm>
            <a:off x="5715000" y="365125"/>
            <a:ext cx="3429000" cy="6492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if (done)  // this location is part of the final path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   grid[row][column] = PATH;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}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return done;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}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//-----------------------------------------------------------------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//  Determines if a specific location is valid.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//-----------------------------------------------------------------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private boolean valid (int row, int column)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{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boolean result = false;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// check if cell is in the bounds of the matrix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if (row &gt;= 0 &amp;&amp; row &lt; grid.length &amp;&amp;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 column &gt;= 0 &amp;&amp; column &lt; grid[row].length)</a:t>
            </a:r>
          </a:p>
          <a:p>
            <a:pPr algn="l" eaLnBrk="1" hangingPunct="1"/>
            <a:endParaRPr lang="en-US" altLang="en-US" sz="1000" smtClean="0">
              <a:solidFill>
                <a:prstClr val="black"/>
              </a:solidFill>
              <a:latin typeface="Calibri" panose="020F0502020204030204" pitchFamily="34" charset="0"/>
              <a:cs typeface="+mn-cs"/>
            </a:endParaRP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//  check if cell is not blocked and not previously tried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if (grid[row][column] == 1)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   result = true;</a:t>
            </a:r>
          </a:p>
          <a:p>
            <a:pPr algn="l" eaLnBrk="1" hangingPunct="1"/>
            <a:endParaRPr lang="en-US" altLang="en-US" sz="1000" smtClean="0">
              <a:solidFill>
                <a:prstClr val="black"/>
              </a:solidFill>
              <a:latin typeface="Calibri" panose="020F0502020204030204" pitchFamily="34" charset="0"/>
              <a:cs typeface="+mn-cs"/>
            </a:endParaRP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return result;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}</a:t>
            </a:r>
          </a:p>
          <a:p>
            <a:pPr algn="l" eaLnBrk="1" hangingPunct="1"/>
            <a:endParaRPr lang="en-US" altLang="en-US" sz="1000" smtClean="0">
              <a:solidFill>
                <a:prstClr val="black"/>
              </a:solidFill>
              <a:latin typeface="Calibri" panose="020F0502020204030204" pitchFamily="34" charset="0"/>
              <a:cs typeface="+mn-cs"/>
            </a:endParaRP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//-----------------------------------------------------------------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//  Returns the maze as a string.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//-----------------------------------------------------------------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public String toString ()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{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String result = "\n";</a:t>
            </a:r>
          </a:p>
          <a:p>
            <a:pPr algn="l" eaLnBrk="1" hangingPunct="1"/>
            <a:endParaRPr lang="en-US" altLang="en-US" sz="1000" smtClean="0">
              <a:solidFill>
                <a:prstClr val="black"/>
              </a:solidFill>
              <a:latin typeface="Calibri" panose="020F0502020204030204" pitchFamily="34" charset="0"/>
              <a:cs typeface="+mn-cs"/>
            </a:endParaRP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for (int row=0; row &lt; grid.length; row++)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{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for (int column=0; column &lt; grid[row].length; column++)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   result += grid[row][column] + "";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result += "\n";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}</a:t>
            </a:r>
          </a:p>
          <a:p>
            <a:pPr algn="l" eaLnBrk="1" hangingPunct="1"/>
            <a:endParaRPr lang="en-US" altLang="en-US" sz="1000" smtClean="0">
              <a:solidFill>
                <a:prstClr val="black"/>
              </a:solidFill>
              <a:latin typeface="Calibri" panose="020F0502020204030204" pitchFamily="34" charset="0"/>
              <a:cs typeface="+mn-cs"/>
            </a:endParaRP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return result;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}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}</a:t>
            </a:r>
          </a:p>
        </p:txBody>
      </p:sp>
      <p:sp>
        <p:nvSpPr>
          <p:cNvPr id="20484" name="Rectangle 2"/>
          <p:cNvSpPr>
            <a:spLocks noChangeArrowheads="1"/>
          </p:cNvSpPr>
          <p:nvPr/>
        </p:nvSpPr>
        <p:spPr bwMode="auto">
          <a:xfrm>
            <a:off x="2212975" y="23813"/>
            <a:ext cx="3567002" cy="65992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endParaRPr lang="en-US" altLang="en-US" sz="1000" dirty="0" smtClean="0">
              <a:solidFill>
                <a:prstClr val="black"/>
              </a:solidFill>
              <a:latin typeface="Calibri" panose="020F0502020204030204" pitchFamily="34" charset="0"/>
              <a:cs typeface="+mn-cs"/>
            </a:endParaRP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//*************************************************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//  Represents a maze of characters. The goal is to get from the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//  top left corner to the bottom right, following a path of 1s.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//*************************************************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public class Maze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{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private final </a:t>
            </a:r>
            <a:r>
              <a:rPr lang="en-US" altLang="en-US" sz="1000" dirty="0" err="1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int</a:t>
            </a:r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TRIED = 3;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private final </a:t>
            </a:r>
            <a:r>
              <a:rPr lang="en-US" altLang="en-US" sz="1000" dirty="0" err="1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int</a:t>
            </a:r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PATH = 7;</a:t>
            </a:r>
          </a:p>
          <a:p>
            <a:pPr algn="l" eaLnBrk="1" hangingPunct="1"/>
            <a:endParaRPr lang="en-US" altLang="en-US" sz="1000" dirty="0" smtClean="0">
              <a:solidFill>
                <a:prstClr val="black"/>
              </a:solidFill>
              <a:latin typeface="Calibri" panose="020F0502020204030204" pitchFamily="34" charset="0"/>
              <a:cs typeface="+mn-cs"/>
            </a:endParaRP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private </a:t>
            </a:r>
            <a:r>
              <a:rPr lang="en-US" altLang="en-US" sz="1000" dirty="0" err="1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int</a:t>
            </a:r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[][] grid = {</a:t>
            </a:r>
            <a:r>
              <a:rPr lang="en-US" altLang="en-US" sz="12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</a:t>
            </a:r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{1,1,1,0,1,1,0,0,0,1,1,1,1},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                        {1,0,1,1,1,0,1,1,1,1,0,0,1},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                        {0,0,0,0,1,0,1,0,1,0,1,0,0},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                        {1,1,1,0,1,1,1,0,1,0,1,1,1},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                        {1,0,1,0,0,0,0,1,1,1,0,0,1},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                        {1,0,1,1,1,1,1,1,0,1,1,1,1},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                        {1,0,0,0,0,0,0,0,0,0,0,0,0},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                        {1,1,1,1,1,1,1,1,1,1,1,1,1} };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//-----------------------------------------------------------------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//  Attempts to recursively traverse the maze. Inserts special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//  characters indicating locations that have been tried and that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//  eventually become part of the solution.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//-----------------------------------------------------------------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public </a:t>
            </a:r>
            <a:r>
              <a:rPr lang="en-US" altLang="en-US" sz="1000" dirty="0" err="1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boolean</a:t>
            </a:r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traverse (</a:t>
            </a:r>
            <a:r>
              <a:rPr lang="en-US" altLang="en-US" sz="1000" dirty="0" err="1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int</a:t>
            </a:r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row, </a:t>
            </a:r>
            <a:r>
              <a:rPr lang="en-US" altLang="en-US" sz="1000" dirty="0" err="1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int</a:t>
            </a:r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column)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{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</a:t>
            </a:r>
            <a:r>
              <a:rPr lang="en-US" altLang="en-US" sz="1000" dirty="0" err="1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boolean</a:t>
            </a:r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done = false;</a:t>
            </a:r>
          </a:p>
          <a:p>
            <a:pPr algn="l" eaLnBrk="1" hangingPunct="1">
              <a:lnSpc>
                <a:spcPts val="100"/>
              </a:lnSpc>
            </a:pPr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if (valid (row, column))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{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grid[row][column] = TRIED;  // this cell has been tried</a:t>
            </a:r>
          </a:p>
          <a:p>
            <a:pPr algn="l" eaLnBrk="1" hangingPunct="1"/>
            <a:endParaRPr lang="en-US" altLang="en-US" sz="1000" dirty="0" smtClean="0">
              <a:solidFill>
                <a:prstClr val="black"/>
              </a:solidFill>
              <a:latin typeface="Calibri" panose="020F0502020204030204" pitchFamily="34" charset="0"/>
              <a:cs typeface="+mn-cs"/>
            </a:endParaRP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if (row == grid.length-1 &amp;&amp; column == grid[0].length-1)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   done = true;  // the maze is solved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else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{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   done = traverse (row+1, column);     // down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   if (!done)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      done = traverse (row, column+1);  // right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   if (!done)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      done = traverse (row-1, column);  // up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   if (!done)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      done = traverse (row, column-1);  // left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}</a:t>
            </a:r>
          </a:p>
        </p:txBody>
      </p:sp>
      <p:sp>
        <p:nvSpPr>
          <p:cNvPr id="20485" name="TextBox 4"/>
          <p:cNvSpPr txBox="1">
            <a:spLocks noChangeArrowheads="1"/>
          </p:cNvSpPr>
          <p:nvPr/>
        </p:nvSpPr>
        <p:spPr bwMode="auto">
          <a:xfrm>
            <a:off x="152400" y="4343400"/>
            <a:ext cx="2339975" cy="230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en-US" altLang="en-US" sz="18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3 3 1 0 1 1 0 0 0 1 1 1 1</a:t>
            </a:r>
          </a:p>
          <a:p>
            <a:pPr algn="l" eaLnBrk="1" hangingPunct="1"/>
            <a:r>
              <a:rPr lang="en-US" altLang="en-US" sz="18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3 0 1 1 1 0 1 1 1 1 0 0 1</a:t>
            </a:r>
          </a:p>
          <a:p>
            <a:pPr algn="l" eaLnBrk="1" hangingPunct="1"/>
            <a:r>
              <a:rPr lang="en-US" altLang="en-US" sz="18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0 0 0 0 1 0 1 0 1 0 1 0 0</a:t>
            </a:r>
          </a:p>
          <a:p>
            <a:pPr algn="l" eaLnBrk="1" hangingPunct="1"/>
            <a:r>
              <a:rPr lang="en-US" altLang="en-US" sz="18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1 1 1 0 1 1 1 0 1 0 1 1 1</a:t>
            </a:r>
          </a:p>
          <a:p>
            <a:pPr algn="l" eaLnBrk="1" hangingPunct="1"/>
            <a:r>
              <a:rPr lang="en-US" altLang="en-US" sz="18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1 0 1 0 0 0 0 1 1 1 0 0 1</a:t>
            </a:r>
          </a:p>
          <a:p>
            <a:pPr algn="l" eaLnBrk="1" hangingPunct="1"/>
            <a:r>
              <a:rPr lang="en-US" altLang="en-US" sz="18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1 0 1 1 1 1 1 1 0 1 1 1 1</a:t>
            </a:r>
          </a:p>
          <a:p>
            <a:pPr algn="l" eaLnBrk="1" hangingPunct="1"/>
            <a:r>
              <a:rPr lang="en-US" altLang="en-US" sz="18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1 0 0 0 0 0 0 0 0 0 0 0 0</a:t>
            </a:r>
          </a:p>
          <a:p>
            <a:pPr algn="l" eaLnBrk="1" hangingPunct="1"/>
            <a:r>
              <a:rPr lang="en-US" altLang="en-US" sz="18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1 1 1 1 1 1 1 1 1 1 1 1 1</a:t>
            </a:r>
          </a:p>
        </p:txBody>
      </p:sp>
      <p:sp>
        <p:nvSpPr>
          <p:cNvPr id="10" name="Rectangle 9"/>
          <p:cNvSpPr/>
          <p:nvPr/>
        </p:nvSpPr>
        <p:spPr>
          <a:xfrm>
            <a:off x="2438400" y="4038600"/>
            <a:ext cx="1219200" cy="228600"/>
          </a:xfrm>
          <a:prstGeom prst="rect">
            <a:avLst/>
          </a:prstGeom>
          <a:solidFill>
            <a:srgbClr val="FFFF00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638800" y="1905000"/>
            <a:ext cx="3048000" cy="2209800"/>
          </a:xfrm>
          <a:prstGeom prst="rect">
            <a:avLst/>
          </a:prstGeom>
          <a:solidFill>
            <a:srgbClr val="FFFF00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20488" name="TextBox 22"/>
          <p:cNvSpPr txBox="1">
            <a:spLocks noChangeArrowheads="1"/>
          </p:cNvSpPr>
          <p:nvPr/>
        </p:nvSpPr>
        <p:spPr bwMode="auto">
          <a:xfrm>
            <a:off x="381000" y="1981200"/>
            <a:ext cx="3016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en-US" altLang="en-US" sz="18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0</a:t>
            </a:r>
          </a:p>
        </p:txBody>
      </p:sp>
      <p:sp>
        <p:nvSpPr>
          <p:cNvPr id="20489" name="TextBox 23"/>
          <p:cNvSpPr txBox="1">
            <a:spLocks noChangeArrowheads="1"/>
          </p:cNvSpPr>
          <p:nvPr/>
        </p:nvSpPr>
        <p:spPr bwMode="auto">
          <a:xfrm>
            <a:off x="1371600" y="1981200"/>
            <a:ext cx="3016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en-US" altLang="en-US" sz="18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1</a:t>
            </a:r>
          </a:p>
        </p:txBody>
      </p:sp>
      <p:sp>
        <p:nvSpPr>
          <p:cNvPr id="20490" name="TextBox 24"/>
          <p:cNvSpPr txBox="1">
            <a:spLocks noChangeArrowheads="1"/>
          </p:cNvSpPr>
          <p:nvPr/>
        </p:nvSpPr>
        <p:spPr bwMode="auto">
          <a:xfrm>
            <a:off x="228600" y="1295400"/>
            <a:ext cx="5905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en-US" altLang="en-US" sz="18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Row</a:t>
            </a:r>
          </a:p>
        </p:txBody>
      </p:sp>
      <p:sp>
        <p:nvSpPr>
          <p:cNvPr id="20491" name="TextBox 25"/>
          <p:cNvSpPr txBox="1">
            <a:spLocks noChangeArrowheads="1"/>
          </p:cNvSpPr>
          <p:nvPr/>
        </p:nvSpPr>
        <p:spPr bwMode="auto">
          <a:xfrm>
            <a:off x="1066800" y="1295400"/>
            <a:ext cx="8826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en-US" altLang="en-US" sz="18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column</a:t>
            </a:r>
          </a:p>
        </p:txBody>
      </p:sp>
      <p:sp>
        <p:nvSpPr>
          <p:cNvPr id="20492" name="TextBox 26"/>
          <p:cNvSpPr txBox="1">
            <a:spLocks noChangeArrowheads="1"/>
          </p:cNvSpPr>
          <p:nvPr/>
        </p:nvSpPr>
        <p:spPr bwMode="auto">
          <a:xfrm>
            <a:off x="381000" y="1676400"/>
            <a:ext cx="3016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en-US" altLang="en-US" sz="18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0</a:t>
            </a:r>
          </a:p>
        </p:txBody>
      </p:sp>
      <p:sp>
        <p:nvSpPr>
          <p:cNvPr id="20493" name="TextBox 27"/>
          <p:cNvSpPr txBox="1">
            <a:spLocks noChangeArrowheads="1"/>
          </p:cNvSpPr>
          <p:nvPr/>
        </p:nvSpPr>
        <p:spPr bwMode="auto">
          <a:xfrm>
            <a:off x="1371600" y="1676400"/>
            <a:ext cx="3016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en-US" altLang="en-US" sz="18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0</a:t>
            </a:r>
          </a:p>
        </p:txBody>
      </p:sp>
      <p:sp>
        <p:nvSpPr>
          <p:cNvPr id="20494" name="TextBox 14"/>
          <p:cNvSpPr txBox="1">
            <a:spLocks noChangeArrowheads="1"/>
          </p:cNvSpPr>
          <p:nvPr/>
        </p:nvSpPr>
        <p:spPr bwMode="auto">
          <a:xfrm>
            <a:off x="381000" y="2286000"/>
            <a:ext cx="3016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en-US" altLang="en-US" sz="18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1</a:t>
            </a:r>
          </a:p>
        </p:txBody>
      </p:sp>
      <p:sp>
        <p:nvSpPr>
          <p:cNvPr id="20495" name="TextBox 15"/>
          <p:cNvSpPr txBox="1">
            <a:spLocks noChangeArrowheads="1"/>
          </p:cNvSpPr>
          <p:nvPr/>
        </p:nvSpPr>
        <p:spPr bwMode="auto">
          <a:xfrm>
            <a:off x="1371600" y="2286000"/>
            <a:ext cx="3016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en-US" altLang="en-US" sz="18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1</a:t>
            </a:r>
          </a:p>
        </p:txBody>
      </p:sp>
      <p:grpSp>
        <p:nvGrpSpPr>
          <p:cNvPr id="2" name="Group 31"/>
          <p:cNvGrpSpPr>
            <a:grpSpLocks/>
          </p:cNvGrpSpPr>
          <p:nvPr/>
        </p:nvGrpSpPr>
        <p:grpSpPr bwMode="auto">
          <a:xfrm>
            <a:off x="228600" y="2449513"/>
            <a:ext cx="1524000" cy="522287"/>
            <a:chOff x="228600" y="2438400"/>
            <a:chExt cx="1524000" cy="521732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28600" y="2438400"/>
              <a:ext cx="1524000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498" name="TextBox 18"/>
            <p:cNvSpPr txBox="1">
              <a:spLocks noChangeArrowheads="1"/>
            </p:cNvSpPr>
            <p:nvPr/>
          </p:nvSpPr>
          <p:spPr bwMode="auto">
            <a:xfrm>
              <a:off x="381000" y="2590800"/>
              <a:ext cx="1308243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 eaLnBrk="1" hangingPunct="1"/>
              <a:r>
                <a:rPr lang="en-US" altLang="en-US" sz="1800" smtClean="0">
                  <a:solidFill>
                    <a:srgbClr val="FF0000"/>
                  </a:solidFill>
                  <a:latin typeface="Calibri" panose="020F0502020204030204" pitchFamily="34" charset="0"/>
                  <a:cs typeface="+mn-cs"/>
                </a:rPr>
                <a:t>Return false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7924559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Rectangle 3"/>
          <p:cNvSpPr>
            <a:spLocks noChangeArrowheads="1"/>
          </p:cNvSpPr>
          <p:nvPr/>
        </p:nvSpPr>
        <p:spPr bwMode="auto">
          <a:xfrm>
            <a:off x="5715000" y="365125"/>
            <a:ext cx="3429000" cy="6492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if (done)  // this location is part of the final path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   grid[row][column] = PATH;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}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return done;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}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//-----------------------------------------------------------------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//  Determines if a specific location is valid.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//-----------------------------------------------------------------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private boolean valid (int row, int column)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{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boolean result = false;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// check if cell is in the bounds of the matrix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if (row &gt;= 0 &amp;&amp; row &lt; grid.length &amp;&amp;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 column &gt;= 0 &amp;&amp; column &lt; grid[row].length)</a:t>
            </a:r>
          </a:p>
          <a:p>
            <a:pPr algn="l" eaLnBrk="1" hangingPunct="1"/>
            <a:endParaRPr lang="en-US" altLang="en-US" sz="1000" smtClean="0">
              <a:solidFill>
                <a:prstClr val="black"/>
              </a:solidFill>
              <a:latin typeface="Calibri" panose="020F0502020204030204" pitchFamily="34" charset="0"/>
              <a:cs typeface="+mn-cs"/>
            </a:endParaRP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//  check if cell is not blocked and not previously tried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if (grid[row][column] == 1)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   result = true;</a:t>
            </a:r>
          </a:p>
          <a:p>
            <a:pPr algn="l" eaLnBrk="1" hangingPunct="1"/>
            <a:endParaRPr lang="en-US" altLang="en-US" sz="1000" smtClean="0">
              <a:solidFill>
                <a:prstClr val="black"/>
              </a:solidFill>
              <a:latin typeface="Calibri" panose="020F0502020204030204" pitchFamily="34" charset="0"/>
              <a:cs typeface="+mn-cs"/>
            </a:endParaRP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return result;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}</a:t>
            </a:r>
          </a:p>
          <a:p>
            <a:pPr algn="l" eaLnBrk="1" hangingPunct="1"/>
            <a:endParaRPr lang="en-US" altLang="en-US" sz="1000" smtClean="0">
              <a:solidFill>
                <a:prstClr val="black"/>
              </a:solidFill>
              <a:latin typeface="Calibri" panose="020F0502020204030204" pitchFamily="34" charset="0"/>
              <a:cs typeface="+mn-cs"/>
            </a:endParaRP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//-----------------------------------------------------------------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//  Returns the maze as a string.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//-----------------------------------------------------------------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public String toString ()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{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String result = "\n";</a:t>
            </a:r>
          </a:p>
          <a:p>
            <a:pPr algn="l" eaLnBrk="1" hangingPunct="1"/>
            <a:endParaRPr lang="en-US" altLang="en-US" sz="1000" smtClean="0">
              <a:solidFill>
                <a:prstClr val="black"/>
              </a:solidFill>
              <a:latin typeface="Calibri" panose="020F0502020204030204" pitchFamily="34" charset="0"/>
              <a:cs typeface="+mn-cs"/>
            </a:endParaRP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for (int row=0; row &lt; grid.length; row++)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{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for (int column=0; column &lt; grid[row].length; column++)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   result += grid[row][column] + "";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result += "\n";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}</a:t>
            </a:r>
          </a:p>
          <a:p>
            <a:pPr algn="l" eaLnBrk="1" hangingPunct="1"/>
            <a:endParaRPr lang="en-US" altLang="en-US" sz="1000" smtClean="0">
              <a:solidFill>
                <a:prstClr val="black"/>
              </a:solidFill>
              <a:latin typeface="Calibri" panose="020F0502020204030204" pitchFamily="34" charset="0"/>
              <a:cs typeface="+mn-cs"/>
            </a:endParaRP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return result;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}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}</a:t>
            </a:r>
          </a:p>
        </p:txBody>
      </p:sp>
      <p:sp>
        <p:nvSpPr>
          <p:cNvPr id="21508" name="Rectangle 2"/>
          <p:cNvSpPr>
            <a:spLocks noChangeArrowheads="1"/>
          </p:cNvSpPr>
          <p:nvPr/>
        </p:nvSpPr>
        <p:spPr bwMode="auto">
          <a:xfrm>
            <a:off x="2212975" y="23813"/>
            <a:ext cx="3567002" cy="65992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endParaRPr lang="en-US" altLang="en-US" sz="1000" dirty="0" smtClean="0">
              <a:solidFill>
                <a:prstClr val="black"/>
              </a:solidFill>
              <a:latin typeface="Calibri" panose="020F0502020204030204" pitchFamily="34" charset="0"/>
              <a:cs typeface="+mn-cs"/>
            </a:endParaRP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//*************************************************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//  Represents a maze of characters. The goal is to get from the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//  top left corner to the bottom right, following a path of 1s.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//*************************************************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public class Maze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{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private final </a:t>
            </a:r>
            <a:r>
              <a:rPr lang="en-US" altLang="en-US" sz="1000" dirty="0" err="1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int</a:t>
            </a:r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TRIED = 3;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private final </a:t>
            </a:r>
            <a:r>
              <a:rPr lang="en-US" altLang="en-US" sz="1000" dirty="0" err="1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int</a:t>
            </a:r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PATH = 7;</a:t>
            </a:r>
          </a:p>
          <a:p>
            <a:pPr algn="l" eaLnBrk="1" hangingPunct="1"/>
            <a:endParaRPr lang="en-US" altLang="en-US" sz="1000" dirty="0" smtClean="0">
              <a:solidFill>
                <a:prstClr val="black"/>
              </a:solidFill>
              <a:latin typeface="Calibri" panose="020F0502020204030204" pitchFamily="34" charset="0"/>
              <a:cs typeface="+mn-cs"/>
            </a:endParaRP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private </a:t>
            </a:r>
            <a:r>
              <a:rPr lang="en-US" altLang="en-US" sz="1000" dirty="0" err="1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int</a:t>
            </a:r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[][] grid = {</a:t>
            </a:r>
            <a:r>
              <a:rPr lang="en-US" altLang="en-US" sz="12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</a:t>
            </a:r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{1,1,1,0,1,1,0,0,0,1,1,1,1},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                        {1,0,1,1,1,0,1,1,1,1,0,0,1},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                        {0,0,0,0,1,0,1,0,1,0,1,0,0},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                        {1,1,1,0,1,1,1,0,1,0,1,1,1},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                        {1,0,1,0,0,0,0,1,1,1,0,0,1},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                        {1,0,1,1,1,1,1,1,0,1,1,1,1},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                        {1,0,0,0,0,0,0,0,0,0,0,0,0},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                        {1,1,1,1,1,1,1,1,1,1,1,1,1} };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//-----------------------------------------------------------------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//  Attempts to recursively traverse the maze. Inserts special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//  characters indicating locations that have been tried and that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//  eventually become part of the solution.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//-----------------------------------------------------------------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public </a:t>
            </a:r>
            <a:r>
              <a:rPr lang="en-US" altLang="en-US" sz="1000" dirty="0" err="1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boolean</a:t>
            </a:r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traverse (</a:t>
            </a:r>
            <a:r>
              <a:rPr lang="en-US" altLang="en-US" sz="1000" dirty="0" err="1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int</a:t>
            </a:r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row, </a:t>
            </a:r>
            <a:r>
              <a:rPr lang="en-US" altLang="en-US" sz="1000" dirty="0" err="1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int</a:t>
            </a:r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column)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{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</a:t>
            </a:r>
            <a:r>
              <a:rPr lang="en-US" altLang="en-US" sz="1000" dirty="0" err="1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boolean</a:t>
            </a:r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done = false;</a:t>
            </a:r>
          </a:p>
          <a:p>
            <a:pPr algn="l" eaLnBrk="1" hangingPunct="1">
              <a:lnSpc>
                <a:spcPts val="100"/>
              </a:lnSpc>
            </a:pPr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if (valid (row, column))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{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grid[row][column] = TRIED;  // this cell has been tried</a:t>
            </a:r>
          </a:p>
          <a:p>
            <a:pPr algn="l" eaLnBrk="1" hangingPunct="1"/>
            <a:endParaRPr lang="en-US" altLang="en-US" sz="1000" dirty="0" smtClean="0">
              <a:solidFill>
                <a:prstClr val="black"/>
              </a:solidFill>
              <a:latin typeface="Calibri" panose="020F0502020204030204" pitchFamily="34" charset="0"/>
              <a:cs typeface="+mn-cs"/>
            </a:endParaRP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if (row == grid.length-1 &amp;&amp; column == grid[0].length-1)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   done = true;  // the maze is solved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else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{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   done = traverse (row+1, column);     // down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   if (!done)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      done = traverse (row, column+1);  // right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   if (!done)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      done = traverse (row-1, column);  // up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   if (!done)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      done = traverse (row, column-1);  // left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}</a:t>
            </a:r>
          </a:p>
        </p:txBody>
      </p:sp>
      <p:sp>
        <p:nvSpPr>
          <p:cNvPr id="21509" name="TextBox 4"/>
          <p:cNvSpPr txBox="1">
            <a:spLocks noChangeArrowheads="1"/>
          </p:cNvSpPr>
          <p:nvPr/>
        </p:nvSpPr>
        <p:spPr bwMode="auto">
          <a:xfrm>
            <a:off x="152400" y="4343400"/>
            <a:ext cx="2339975" cy="230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en-US" altLang="en-US" sz="18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3 3 1 0 1 1 0 0 0 1 1 1 1</a:t>
            </a:r>
          </a:p>
          <a:p>
            <a:pPr algn="l" eaLnBrk="1" hangingPunct="1"/>
            <a:r>
              <a:rPr lang="en-US" altLang="en-US" sz="18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3 0 1 1 1 0 1 1 1 1 0 0 1</a:t>
            </a:r>
          </a:p>
          <a:p>
            <a:pPr algn="l" eaLnBrk="1" hangingPunct="1"/>
            <a:r>
              <a:rPr lang="en-US" altLang="en-US" sz="18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0 0 0 0 1 0 1 0 1 0 1 0 0</a:t>
            </a:r>
          </a:p>
          <a:p>
            <a:pPr algn="l" eaLnBrk="1" hangingPunct="1"/>
            <a:r>
              <a:rPr lang="en-US" altLang="en-US" sz="18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1 1 1 0 1 1 1 0 1 0 1 1 1</a:t>
            </a:r>
          </a:p>
          <a:p>
            <a:pPr algn="l" eaLnBrk="1" hangingPunct="1"/>
            <a:r>
              <a:rPr lang="en-US" altLang="en-US" sz="18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1 0 1 0 0 0 0 1 1 1 0 0 1</a:t>
            </a:r>
          </a:p>
          <a:p>
            <a:pPr algn="l" eaLnBrk="1" hangingPunct="1"/>
            <a:r>
              <a:rPr lang="en-US" altLang="en-US" sz="18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1 0 1 1 1 1 1 1 0 1 1 1 1</a:t>
            </a:r>
          </a:p>
          <a:p>
            <a:pPr algn="l" eaLnBrk="1" hangingPunct="1"/>
            <a:r>
              <a:rPr lang="en-US" altLang="en-US" sz="18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1 0 0 0 0 0 0 0 0 0 0 0 0</a:t>
            </a:r>
          </a:p>
          <a:p>
            <a:pPr algn="l" eaLnBrk="1" hangingPunct="1"/>
            <a:r>
              <a:rPr lang="en-US" altLang="en-US" sz="18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1 1 1 1 1 1 1 1 1 1 1 1 1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590800" y="5410200"/>
            <a:ext cx="1905000" cy="304800"/>
          </a:xfrm>
          <a:prstGeom prst="rect">
            <a:avLst/>
          </a:prstGeom>
          <a:solidFill>
            <a:srgbClr val="FFFF00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21511" name="TextBox 16"/>
          <p:cNvSpPr txBox="1">
            <a:spLocks noChangeArrowheads="1"/>
          </p:cNvSpPr>
          <p:nvPr/>
        </p:nvSpPr>
        <p:spPr bwMode="auto">
          <a:xfrm>
            <a:off x="381000" y="1981200"/>
            <a:ext cx="3016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en-US" altLang="en-US" sz="18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0</a:t>
            </a:r>
          </a:p>
        </p:txBody>
      </p:sp>
      <p:sp>
        <p:nvSpPr>
          <p:cNvPr id="21512" name="TextBox 17"/>
          <p:cNvSpPr txBox="1">
            <a:spLocks noChangeArrowheads="1"/>
          </p:cNvSpPr>
          <p:nvPr/>
        </p:nvSpPr>
        <p:spPr bwMode="auto">
          <a:xfrm>
            <a:off x="1371600" y="1981200"/>
            <a:ext cx="3016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en-US" altLang="en-US" sz="18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1</a:t>
            </a:r>
          </a:p>
        </p:txBody>
      </p:sp>
      <p:sp>
        <p:nvSpPr>
          <p:cNvPr id="21513" name="TextBox 18"/>
          <p:cNvSpPr txBox="1">
            <a:spLocks noChangeArrowheads="1"/>
          </p:cNvSpPr>
          <p:nvPr/>
        </p:nvSpPr>
        <p:spPr bwMode="auto">
          <a:xfrm>
            <a:off x="228600" y="1295400"/>
            <a:ext cx="5905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en-US" altLang="en-US" sz="18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Row</a:t>
            </a:r>
          </a:p>
        </p:txBody>
      </p:sp>
      <p:sp>
        <p:nvSpPr>
          <p:cNvPr id="21514" name="TextBox 19"/>
          <p:cNvSpPr txBox="1">
            <a:spLocks noChangeArrowheads="1"/>
          </p:cNvSpPr>
          <p:nvPr/>
        </p:nvSpPr>
        <p:spPr bwMode="auto">
          <a:xfrm>
            <a:off x="1066800" y="1295400"/>
            <a:ext cx="8826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en-US" altLang="en-US" sz="18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column</a:t>
            </a:r>
          </a:p>
        </p:txBody>
      </p:sp>
      <p:sp>
        <p:nvSpPr>
          <p:cNvPr id="21515" name="TextBox 20"/>
          <p:cNvSpPr txBox="1">
            <a:spLocks noChangeArrowheads="1"/>
          </p:cNvSpPr>
          <p:nvPr/>
        </p:nvSpPr>
        <p:spPr bwMode="auto">
          <a:xfrm>
            <a:off x="381000" y="1676400"/>
            <a:ext cx="3016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en-US" altLang="en-US" sz="18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0</a:t>
            </a:r>
          </a:p>
        </p:txBody>
      </p:sp>
      <p:sp>
        <p:nvSpPr>
          <p:cNvPr id="21516" name="TextBox 21"/>
          <p:cNvSpPr txBox="1">
            <a:spLocks noChangeArrowheads="1"/>
          </p:cNvSpPr>
          <p:nvPr/>
        </p:nvSpPr>
        <p:spPr bwMode="auto">
          <a:xfrm>
            <a:off x="1371600" y="1676400"/>
            <a:ext cx="3016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en-US" altLang="en-US" sz="18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45150532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Rectangle 3"/>
          <p:cNvSpPr>
            <a:spLocks noChangeArrowheads="1"/>
          </p:cNvSpPr>
          <p:nvPr/>
        </p:nvSpPr>
        <p:spPr bwMode="auto">
          <a:xfrm>
            <a:off x="5715000" y="365125"/>
            <a:ext cx="3429000" cy="6492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if (done)  // this location is part of the final path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   grid[row][column] = PATH;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}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return done;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}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//-----------------------------------------------------------------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//  Determines if a specific location is valid.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//-----------------------------------------------------------------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private boolean valid (int row, int column)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{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boolean result = false;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// check if cell is in the bounds of the matrix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if (row &gt;= 0 &amp;&amp; row &lt; grid.length &amp;&amp;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 column &gt;= 0 &amp;&amp; column &lt; grid[row].length)</a:t>
            </a:r>
          </a:p>
          <a:p>
            <a:pPr algn="l" eaLnBrk="1" hangingPunct="1"/>
            <a:endParaRPr lang="en-US" altLang="en-US" sz="1000" smtClean="0">
              <a:solidFill>
                <a:prstClr val="black"/>
              </a:solidFill>
              <a:latin typeface="Calibri" panose="020F0502020204030204" pitchFamily="34" charset="0"/>
              <a:cs typeface="+mn-cs"/>
            </a:endParaRP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//  check if cell is not blocked and not previously tried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if (grid[row][column] == 1)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   result = true;</a:t>
            </a:r>
          </a:p>
          <a:p>
            <a:pPr algn="l" eaLnBrk="1" hangingPunct="1"/>
            <a:endParaRPr lang="en-US" altLang="en-US" sz="1000" smtClean="0">
              <a:solidFill>
                <a:prstClr val="black"/>
              </a:solidFill>
              <a:latin typeface="Calibri" panose="020F0502020204030204" pitchFamily="34" charset="0"/>
              <a:cs typeface="+mn-cs"/>
            </a:endParaRP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return result;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}</a:t>
            </a:r>
          </a:p>
          <a:p>
            <a:pPr algn="l" eaLnBrk="1" hangingPunct="1"/>
            <a:endParaRPr lang="en-US" altLang="en-US" sz="1000" smtClean="0">
              <a:solidFill>
                <a:prstClr val="black"/>
              </a:solidFill>
              <a:latin typeface="Calibri" panose="020F0502020204030204" pitchFamily="34" charset="0"/>
              <a:cs typeface="+mn-cs"/>
            </a:endParaRP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//-----------------------------------------------------------------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//  Returns the maze as a string.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//-----------------------------------------------------------------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public String toString ()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{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String result = "\n";</a:t>
            </a:r>
          </a:p>
          <a:p>
            <a:pPr algn="l" eaLnBrk="1" hangingPunct="1"/>
            <a:endParaRPr lang="en-US" altLang="en-US" sz="1000" smtClean="0">
              <a:solidFill>
                <a:prstClr val="black"/>
              </a:solidFill>
              <a:latin typeface="Calibri" panose="020F0502020204030204" pitchFamily="34" charset="0"/>
              <a:cs typeface="+mn-cs"/>
            </a:endParaRP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for (int row=0; row &lt; grid.length; row++)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{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for (int column=0; column &lt; grid[row].length; column++)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   result += grid[row][column] + "";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result += "\n";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}</a:t>
            </a:r>
          </a:p>
          <a:p>
            <a:pPr algn="l" eaLnBrk="1" hangingPunct="1"/>
            <a:endParaRPr lang="en-US" altLang="en-US" sz="1000" smtClean="0">
              <a:solidFill>
                <a:prstClr val="black"/>
              </a:solidFill>
              <a:latin typeface="Calibri" panose="020F0502020204030204" pitchFamily="34" charset="0"/>
              <a:cs typeface="+mn-cs"/>
            </a:endParaRP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return result;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}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}</a:t>
            </a:r>
          </a:p>
        </p:txBody>
      </p:sp>
      <p:sp>
        <p:nvSpPr>
          <p:cNvPr id="22532" name="Rectangle 2"/>
          <p:cNvSpPr>
            <a:spLocks noChangeArrowheads="1"/>
          </p:cNvSpPr>
          <p:nvPr/>
        </p:nvSpPr>
        <p:spPr bwMode="auto">
          <a:xfrm>
            <a:off x="2212975" y="23813"/>
            <a:ext cx="3567002" cy="65992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endParaRPr lang="en-US" altLang="en-US" sz="1000" dirty="0" smtClean="0">
              <a:solidFill>
                <a:prstClr val="black"/>
              </a:solidFill>
              <a:latin typeface="Calibri" panose="020F0502020204030204" pitchFamily="34" charset="0"/>
              <a:cs typeface="+mn-cs"/>
            </a:endParaRP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//*************************************************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//  Represents a maze of characters. The goal is to get from the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//  top left corner to the bottom right, following a path of 1s.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//*************************************************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public class Maze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{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private final </a:t>
            </a:r>
            <a:r>
              <a:rPr lang="en-US" altLang="en-US" sz="1000" dirty="0" err="1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int</a:t>
            </a:r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TRIED = 3;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private final </a:t>
            </a:r>
            <a:r>
              <a:rPr lang="en-US" altLang="en-US" sz="1000" dirty="0" err="1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int</a:t>
            </a:r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PATH = 7;</a:t>
            </a:r>
          </a:p>
          <a:p>
            <a:pPr algn="l" eaLnBrk="1" hangingPunct="1"/>
            <a:endParaRPr lang="en-US" altLang="en-US" sz="1000" dirty="0" smtClean="0">
              <a:solidFill>
                <a:prstClr val="black"/>
              </a:solidFill>
              <a:latin typeface="Calibri" panose="020F0502020204030204" pitchFamily="34" charset="0"/>
              <a:cs typeface="+mn-cs"/>
            </a:endParaRP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private </a:t>
            </a:r>
            <a:r>
              <a:rPr lang="en-US" altLang="en-US" sz="1000" dirty="0" err="1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int</a:t>
            </a:r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[][] grid = {</a:t>
            </a:r>
            <a:r>
              <a:rPr lang="en-US" altLang="en-US" sz="12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</a:t>
            </a:r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{1,1,1,0,1,1,0,0,0,1,1,1,1},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                        {1,0,1,1,1,0,1,1,1,1,0,0,1},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                        {0,0,0,0,1,0,1,0,1,0,1,0,0},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                        {1,1,1,0,1,1,1,0,1,0,1,1,1},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                        {1,0,1,0,0,0,0,1,1,1,0,0,1},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                        {1,0,1,1,1,1,1,1,0,1,1,1,1},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                        {1,0,0,0,0,0,0,0,0,0,0,0,0},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                        {1,1,1,1,1,1,1,1,1,1,1,1,1} };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//-----------------------------------------------------------------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//  Attempts to recursively traverse the maze. Inserts special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//  characters indicating locations that have been tried and that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//  eventually become part of the solution.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//-----------------------------------------------------------------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public </a:t>
            </a:r>
            <a:r>
              <a:rPr lang="en-US" altLang="en-US" sz="1000" dirty="0" err="1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boolean</a:t>
            </a:r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traverse (</a:t>
            </a:r>
            <a:r>
              <a:rPr lang="en-US" altLang="en-US" sz="1000" dirty="0" err="1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int</a:t>
            </a:r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row, </a:t>
            </a:r>
            <a:r>
              <a:rPr lang="en-US" altLang="en-US" sz="1000" dirty="0" err="1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int</a:t>
            </a:r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column)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{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</a:t>
            </a:r>
            <a:r>
              <a:rPr lang="en-US" altLang="en-US" sz="1000" dirty="0" err="1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boolean</a:t>
            </a:r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done = false;</a:t>
            </a:r>
          </a:p>
          <a:p>
            <a:pPr algn="l" eaLnBrk="1" hangingPunct="1">
              <a:lnSpc>
                <a:spcPts val="100"/>
              </a:lnSpc>
            </a:pPr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if (valid (row, column))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{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grid[row][column] = TRIED;  // this cell has been tried</a:t>
            </a:r>
          </a:p>
          <a:p>
            <a:pPr algn="l" eaLnBrk="1" hangingPunct="1"/>
            <a:endParaRPr lang="en-US" altLang="en-US" sz="1000" dirty="0" smtClean="0">
              <a:solidFill>
                <a:prstClr val="black"/>
              </a:solidFill>
              <a:latin typeface="Calibri" panose="020F0502020204030204" pitchFamily="34" charset="0"/>
              <a:cs typeface="+mn-cs"/>
            </a:endParaRP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if (row == grid.length-1 &amp;&amp; column == grid[0].length-1)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   done = true;  // the maze is solved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else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{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   done = traverse (row+1, column);     // down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   if (!done)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      done = traverse (row, column+1);  // right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   if (!done)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      done = traverse (row-1, column);  // up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   if (!done)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      done = traverse (row, column-1);  // left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}</a:t>
            </a:r>
          </a:p>
        </p:txBody>
      </p:sp>
      <p:sp>
        <p:nvSpPr>
          <p:cNvPr id="22533" name="TextBox 4"/>
          <p:cNvSpPr txBox="1">
            <a:spLocks noChangeArrowheads="1"/>
          </p:cNvSpPr>
          <p:nvPr/>
        </p:nvSpPr>
        <p:spPr bwMode="auto">
          <a:xfrm>
            <a:off x="152400" y="4343400"/>
            <a:ext cx="2339975" cy="230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en-US" altLang="en-US" sz="18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3 3 1 0 1 1 0 0 0 1 1 1 1</a:t>
            </a:r>
          </a:p>
          <a:p>
            <a:pPr algn="l" eaLnBrk="1" hangingPunct="1"/>
            <a:r>
              <a:rPr lang="en-US" altLang="en-US" sz="18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3 0 1 1 1 0 1 1 1 1 0 0 1</a:t>
            </a:r>
          </a:p>
          <a:p>
            <a:pPr algn="l" eaLnBrk="1" hangingPunct="1"/>
            <a:r>
              <a:rPr lang="en-US" altLang="en-US" sz="18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0 0 0 0 1 0 1 0 1 0 1 0 0</a:t>
            </a:r>
          </a:p>
          <a:p>
            <a:pPr algn="l" eaLnBrk="1" hangingPunct="1"/>
            <a:r>
              <a:rPr lang="en-US" altLang="en-US" sz="18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1 1 1 0 1 1 1 0 1 0 1 1 1</a:t>
            </a:r>
          </a:p>
          <a:p>
            <a:pPr algn="l" eaLnBrk="1" hangingPunct="1"/>
            <a:r>
              <a:rPr lang="en-US" altLang="en-US" sz="18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1 0 1 0 0 0 0 1 1 1 0 0 1</a:t>
            </a:r>
          </a:p>
          <a:p>
            <a:pPr algn="l" eaLnBrk="1" hangingPunct="1"/>
            <a:r>
              <a:rPr lang="en-US" altLang="en-US" sz="18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1 0 1 1 1 1 1 1 0 1 1 1 1</a:t>
            </a:r>
          </a:p>
          <a:p>
            <a:pPr algn="l" eaLnBrk="1" hangingPunct="1"/>
            <a:r>
              <a:rPr lang="en-US" altLang="en-US" sz="18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1 0 0 0 0 0 0 0 0 0 0 0 0</a:t>
            </a:r>
          </a:p>
          <a:p>
            <a:pPr algn="l" eaLnBrk="1" hangingPunct="1"/>
            <a:r>
              <a:rPr lang="en-US" altLang="en-US" sz="18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1 1 1 1 1 1 1 1 1 1 1 1 1</a:t>
            </a:r>
          </a:p>
        </p:txBody>
      </p:sp>
      <p:sp>
        <p:nvSpPr>
          <p:cNvPr id="10" name="Rectangle 9"/>
          <p:cNvSpPr/>
          <p:nvPr/>
        </p:nvSpPr>
        <p:spPr>
          <a:xfrm>
            <a:off x="2438400" y="4038600"/>
            <a:ext cx="1219200" cy="228600"/>
          </a:xfrm>
          <a:prstGeom prst="rect">
            <a:avLst/>
          </a:prstGeom>
          <a:solidFill>
            <a:srgbClr val="FFFF00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638800" y="1905000"/>
            <a:ext cx="3048000" cy="2209800"/>
          </a:xfrm>
          <a:prstGeom prst="rect">
            <a:avLst/>
          </a:prstGeom>
          <a:solidFill>
            <a:srgbClr val="FFFF00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22536" name="TextBox 22"/>
          <p:cNvSpPr txBox="1">
            <a:spLocks noChangeArrowheads="1"/>
          </p:cNvSpPr>
          <p:nvPr/>
        </p:nvSpPr>
        <p:spPr bwMode="auto">
          <a:xfrm>
            <a:off x="381000" y="1981200"/>
            <a:ext cx="3016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en-US" altLang="en-US" sz="18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0</a:t>
            </a:r>
          </a:p>
        </p:txBody>
      </p:sp>
      <p:sp>
        <p:nvSpPr>
          <p:cNvPr id="22537" name="TextBox 23"/>
          <p:cNvSpPr txBox="1">
            <a:spLocks noChangeArrowheads="1"/>
          </p:cNvSpPr>
          <p:nvPr/>
        </p:nvSpPr>
        <p:spPr bwMode="auto">
          <a:xfrm>
            <a:off x="1371600" y="1981200"/>
            <a:ext cx="3016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en-US" altLang="en-US" sz="18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1</a:t>
            </a:r>
          </a:p>
        </p:txBody>
      </p:sp>
      <p:sp>
        <p:nvSpPr>
          <p:cNvPr id="22538" name="TextBox 24"/>
          <p:cNvSpPr txBox="1">
            <a:spLocks noChangeArrowheads="1"/>
          </p:cNvSpPr>
          <p:nvPr/>
        </p:nvSpPr>
        <p:spPr bwMode="auto">
          <a:xfrm>
            <a:off x="228600" y="1295400"/>
            <a:ext cx="5905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en-US" altLang="en-US" sz="18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Row</a:t>
            </a:r>
          </a:p>
        </p:txBody>
      </p:sp>
      <p:sp>
        <p:nvSpPr>
          <p:cNvPr id="22539" name="TextBox 25"/>
          <p:cNvSpPr txBox="1">
            <a:spLocks noChangeArrowheads="1"/>
          </p:cNvSpPr>
          <p:nvPr/>
        </p:nvSpPr>
        <p:spPr bwMode="auto">
          <a:xfrm>
            <a:off x="1066800" y="1295400"/>
            <a:ext cx="8826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en-US" altLang="en-US" sz="18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column</a:t>
            </a:r>
          </a:p>
        </p:txBody>
      </p:sp>
      <p:sp>
        <p:nvSpPr>
          <p:cNvPr id="22540" name="TextBox 26"/>
          <p:cNvSpPr txBox="1">
            <a:spLocks noChangeArrowheads="1"/>
          </p:cNvSpPr>
          <p:nvPr/>
        </p:nvSpPr>
        <p:spPr bwMode="auto">
          <a:xfrm>
            <a:off x="381000" y="1676400"/>
            <a:ext cx="3016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en-US" altLang="en-US" sz="18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0</a:t>
            </a:r>
          </a:p>
        </p:txBody>
      </p:sp>
      <p:sp>
        <p:nvSpPr>
          <p:cNvPr id="22541" name="TextBox 27"/>
          <p:cNvSpPr txBox="1">
            <a:spLocks noChangeArrowheads="1"/>
          </p:cNvSpPr>
          <p:nvPr/>
        </p:nvSpPr>
        <p:spPr bwMode="auto">
          <a:xfrm>
            <a:off x="1371600" y="1676400"/>
            <a:ext cx="3016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en-US" altLang="en-US" sz="18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0</a:t>
            </a:r>
          </a:p>
        </p:txBody>
      </p:sp>
      <p:sp>
        <p:nvSpPr>
          <p:cNvPr id="22542" name="TextBox 14"/>
          <p:cNvSpPr txBox="1">
            <a:spLocks noChangeArrowheads="1"/>
          </p:cNvSpPr>
          <p:nvPr/>
        </p:nvSpPr>
        <p:spPr bwMode="auto">
          <a:xfrm>
            <a:off x="381000" y="2286000"/>
            <a:ext cx="3016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en-US" altLang="en-US" sz="18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0</a:t>
            </a:r>
          </a:p>
        </p:txBody>
      </p:sp>
      <p:sp>
        <p:nvSpPr>
          <p:cNvPr id="22543" name="TextBox 15"/>
          <p:cNvSpPr txBox="1">
            <a:spLocks noChangeArrowheads="1"/>
          </p:cNvSpPr>
          <p:nvPr/>
        </p:nvSpPr>
        <p:spPr bwMode="auto">
          <a:xfrm>
            <a:off x="1371600" y="2286000"/>
            <a:ext cx="3016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en-US" altLang="en-US" sz="18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2</a:t>
            </a:r>
          </a:p>
        </p:txBody>
      </p:sp>
      <p:sp>
        <p:nvSpPr>
          <p:cNvPr id="20" name="Rectangle 19"/>
          <p:cNvSpPr/>
          <p:nvPr/>
        </p:nvSpPr>
        <p:spPr>
          <a:xfrm>
            <a:off x="2514600" y="4343400"/>
            <a:ext cx="1524000" cy="228600"/>
          </a:xfrm>
          <a:prstGeom prst="rect">
            <a:avLst/>
          </a:prstGeom>
          <a:solidFill>
            <a:srgbClr val="FFFF00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223971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20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Rectangle 3"/>
          <p:cNvSpPr>
            <a:spLocks noChangeArrowheads="1"/>
          </p:cNvSpPr>
          <p:nvPr/>
        </p:nvSpPr>
        <p:spPr bwMode="auto">
          <a:xfrm>
            <a:off x="5715000" y="365125"/>
            <a:ext cx="3429000" cy="6492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if (done)  // this location is part of the final path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   grid[row][column] = PATH;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}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return done;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}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//-----------------------------------------------------------------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//  Determines if a specific location is valid.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//-----------------------------------------------------------------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private boolean valid (int row, int column)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{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boolean result = false;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// check if cell is in the bounds of the matrix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if (row &gt;= 0 &amp;&amp; row &lt; grid.length &amp;&amp;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 column &gt;= 0 &amp;&amp; column &lt; grid[row].length)</a:t>
            </a:r>
          </a:p>
          <a:p>
            <a:pPr algn="l" eaLnBrk="1" hangingPunct="1"/>
            <a:endParaRPr lang="en-US" altLang="en-US" sz="1000" smtClean="0">
              <a:solidFill>
                <a:prstClr val="black"/>
              </a:solidFill>
              <a:latin typeface="Calibri" panose="020F0502020204030204" pitchFamily="34" charset="0"/>
              <a:cs typeface="+mn-cs"/>
            </a:endParaRP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//  check if cell is not blocked and not previously tried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if (grid[row][column] == 1)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   result = true;</a:t>
            </a:r>
          </a:p>
          <a:p>
            <a:pPr algn="l" eaLnBrk="1" hangingPunct="1"/>
            <a:endParaRPr lang="en-US" altLang="en-US" sz="1000" smtClean="0">
              <a:solidFill>
                <a:prstClr val="black"/>
              </a:solidFill>
              <a:latin typeface="Calibri" panose="020F0502020204030204" pitchFamily="34" charset="0"/>
              <a:cs typeface="+mn-cs"/>
            </a:endParaRP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return result;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}</a:t>
            </a:r>
          </a:p>
          <a:p>
            <a:pPr algn="l" eaLnBrk="1" hangingPunct="1"/>
            <a:endParaRPr lang="en-US" altLang="en-US" sz="1000" smtClean="0">
              <a:solidFill>
                <a:prstClr val="black"/>
              </a:solidFill>
              <a:latin typeface="Calibri" panose="020F0502020204030204" pitchFamily="34" charset="0"/>
              <a:cs typeface="+mn-cs"/>
            </a:endParaRP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//-----------------------------------------------------------------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//  Returns the maze as a string.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//-----------------------------------------------------------------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public String toString ()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{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String result = "\n";</a:t>
            </a:r>
          </a:p>
          <a:p>
            <a:pPr algn="l" eaLnBrk="1" hangingPunct="1"/>
            <a:endParaRPr lang="en-US" altLang="en-US" sz="1000" smtClean="0">
              <a:solidFill>
                <a:prstClr val="black"/>
              </a:solidFill>
              <a:latin typeface="Calibri" panose="020F0502020204030204" pitchFamily="34" charset="0"/>
              <a:cs typeface="+mn-cs"/>
            </a:endParaRP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for (int row=0; row &lt; grid.length; row++)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{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for (int column=0; column &lt; grid[row].length; column++)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   result += grid[row][column] + "";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result += "\n";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}</a:t>
            </a:r>
          </a:p>
          <a:p>
            <a:pPr algn="l" eaLnBrk="1" hangingPunct="1"/>
            <a:endParaRPr lang="en-US" altLang="en-US" sz="1000" smtClean="0">
              <a:solidFill>
                <a:prstClr val="black"/>
              </a:solidFill>
              <a:latin typeface="Calibri" panose="020F0502020204030204" pitchFamily="34" charset="0"/>
              <a:cs typeface="+mn-cs"/>
            </a:endParaRP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return result;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}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}</a:t>
            </a:r>
          </a:p>
        </p:txBody>
      </p:sp>
      <p:sp>
        <p:nvSpPr>
          <p:cNvPr id="23556" name="Rectangle 2"/>
          <p:cNvSpPr>
            <a:spLocks noChangeArrowheads="1"/>
          </p:cNvSpPr>
          <p:nvPr/>
        </p:nvSpPr>
        <p:spPr bwMode="auto">
          <a:xfrm>
            <a:off x="2212975" y="23813"/>
            <a:ext cx="3567002" cy="65992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endParaRPr lang="en-US" altLang="en-US" sz="1000" dirty="0" smtClean="0">
              <a:solidFill>
                <a:prstClr val="black"/>
              </a:solidFill>
              <a:latin typeface="Calibri" panose="020F0502020204030204" pitchFamily="34" charset="0"/>
              <a:cs typeface="+mn-cs"/>
            </a:endParaRP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//*************************************************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//  Represents a maze of characters. The goal is to get from the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//  top left corner to the bottom right, following a path of 1s.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//*************************************************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public class Maze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{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private final </a:t>
            </a:r>
            <a:r>
              <a:rPr lang="en-US" altLang="en-US" sz="1000" dirty="0" err="1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int</a:t>
            </a:r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TRIED = 3;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private final </a:t>
            </a:r>
            <a:r>
              <a:rPr lang="en-US" altLang="en-US" sz="1000" dirty="0" err="1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int</a:t>
            </a:r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PATH = 7;</a:t>
            </a:r>
          </a:p>
          <a:p>
            <a:pPr algn="l" eaLnBrk="1" hangingPunct="1"/>
            <a:endParaRPr lang="en-US" altLang="en-US" sz="1000" dirty="0" smtClean="0">
              <a:solidFill>
                <a:prstClr val="black"/>
              </a:solidFill>
              <a:latin typeface="Calibri" panose="020F0502020204030204" pitchFamily="34" charset="0"/>
              <a:cs typeface="+mn-cs"/>
            </a:endParaRP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private </a:t>
            </a:r>
            <a:r>
              <a:rPr lang="en-US" altLang="en-US" sz="1000" dirty="0" err="1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int</a:t>
            </a:r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[][] grid = {</a:t>
            </a:r>
            <a:r>
              <a:rPr lang="en-US" altLang="en-US" sz="12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</a:t>
            </a:r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{1,1,1,0,1,1,0,0,0,1,1,1,1},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                        {1,0,1,1,1,0,1,1,1,1,0,0,1},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                        {0,0,0,0,1,0,1,0,1,0,1,0,0},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                        {1,1,1,0,1,1,1,0,1,0,1,1,1},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                        {1,0,1,0,0,0,0,1,1,1,0,0,1},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                        {1,0,1,1,1,1,1,1,0,1,1,1,1},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                        {1,0,0,0,0,0,0,0,0,0,0,0,0},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                        {1,1,1,1,1,1,1,1,1,1,1,1,1} };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//-----------------------------------------------------------------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//  Attempts to recursively traverse the maze. Inserts special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//  characters indicating locations that have been tried and that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//  eventually become part of the solution.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//-----------------------------------------------------------------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public </a:t>
            </a:r>
            <a:r>
              <a:rPr lang="en-US" altLang="en-US" sz="1000" dirty="0" err="1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boolean</a:t>
            </a:r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traverse (</a:t>
            </a:r>
            <a:r>
              <a:rPr lang="en-US" altLang="en-US" sz="1000" dirty="0" err="1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int</a:t>
            </a:r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row, </a:t>
            </a:r>
            <a:r>
              <a:rPr lang="en-US" altLang="en-US" sz="1000" dirty="0" err="1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int</a:t>
            </a:r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column)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{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</a:t>
            </a:r>
            <a:r>
              <a:rPr lang="en-US" altLang="en-US" sz="1000" dirty="0" err="1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boolean</a:t>
            </a:r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done = false;</a:t>
            </a:r>
          </a:p>
          <a:p>
            <a:pPr algn="l" eaLnBrk="1" hangingPunct="1">
              <a:lnSpc>
                <a:spcPts val="100"/>
              </a:lnSpc>
            </a:pPr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if (valid (row, column))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{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grid[row][column] = TRIED;  // this cell has been tried</a:t>
            </a:r>
          </a:p>
          <a:p>
            <a:pPr algn="l" eaLnBrk="1" hangingPunct="1"/>
            <a:endParaRPr lang="en-US" altLang="en-US" sz="1000" dirty="0" smtClean="0">
              <a:solidFill>
                <a:prstClr val="black"/>
              </a:solidFill>
              <a:latin typeface="Calibri" panose="020F0502020204030204" pitchFamily="34" charset="0"/>
              <a:cs typeface="+mn-cs"/>
            </a:endParaRP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if (row == grid.length-1 &amp;&amp; column == grid[0].length-1)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   done = true;  // the maze is solved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else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{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   done = traverse (row+1, column);     // down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   if (!done)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      done = traverse (row, column+1);  // right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   if (!done)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      done = traverse (row-1, column);  // up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   if (!done)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      done = traverse (row, column-1);  // left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}</a:t>
            </a:r>
          </a:p>
        </p:txBody>
      </p:sp>
      <p:sp>
        <p:nvSpPr>
          <p:cNvPr id="23557" name="TextBox 4"/>
          <p:cNvSpPr txBox="1">
            <a:spLocks noChangeArrowheads="1"/>
          </p:cNvSpPr>
          <p:nvPr/>
        </p:nvSpPr>
        <p:spPr bwMode="auto">
          <a:xfrm>
            <a:off x="152400" y="4343400"/>
            <a:ext cx="2339975" cy="230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en-US" altLang="en-US" sz="18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3 3 3 0 1 1 0 0 0 1 1 1 1</a:t>
            </a:r>
          </a:p>
          <a:p>
            <a:pPr algn="l" eaLnBrk="1" hangingPunct="1"/>
            <a:r>
              <a:rPr lang="en-US" altLang="en-US" sz="18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3 0 1 1 1 0 1 1 1 1 0 0 1</a:t>
            </a:r>
          </a:p>
          <a:p>
            <a:pPr algn="l" eaLnBrk="1" hangingPunct="1"/>
            <a:r>
              <a:rPr lang="en-US" altLang="en-US" sz="18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0 0 0 0 1 0 1 0 1 0 1 0 0</a:t>
            </a:r>
          </a:p>
          <a:p>
            <a:pPr algn="l" eaLnBrk="1" hangingPunct="1"/>
            <a:r>
              <a:rPr lang="en-US" altLang="en-US" sz="18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1 1 1 0 1 1 1 0 1 0 1 1 1</a:t>
            </a:r>
          </a:p>
          <a:p>
            <a:pPr algn="l" eaLnBrk="1" hangingPunct="1"/>
            <a:r>
              <a:rPr lang="en-US" altLang="en-US" sz="18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1 0 1 0 0 0 0 1 1 1 0 0 1</a:t>
            </a:r>
          </a:p>
          <a:p>
            <a:pPr algn="l" eaLnBrk="1" hangingPunct="1"/>
            <a:r>
              <a:rPr lang="en-US" altLang="en-US" sz="18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1 0 1 1 1 1 1 1 0 1 1 1 1</a:t>
            </a:r>
          </a:p>
          <a:p>
            <a:pPr algn="l" eaLnBrk="1" hangingPunct="1"/>
            <a:r>
              <a:rPr lang="en-US" altLang="en-US" sz="18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1 0 0 0 0 0 0 0 0 0 0 0 0</a:t>
            </a:r>
          </a:p>
          <a:p>
            <a:pPr algn="l" eaLnBrk="1" hangingPunct="1"/>
            <a:r>
              <a:rPr lang="en-US" altLang="en-US" sz="18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1 1 1 1 1 1 1 1 1 1 1 1 1</a:t>
            </a:r>
          </a:p>
        </p:txBody>
      </p:sp>
      <p:sp>
        <p:nvSpPr>
          <p:cNvPr id="10" name="Rectangle 9"/>
          <p:cNvSpPr/>
          <p:nvPr/>
        </p:nvSpPr>
        <p:spPr>
          <a:xfrm>
            <a:off x="2438400" y="4648200"/>
            <a:ext cx="3048000" cy="304800"/>
          </a:xfrm>
          <a:prstGeom prst="rect">
            <a:avLst/>
          </a:prstGeom>
          <a:solidFill>
            <a:srgbClr val="FFFF00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590800" y="5181600"/>
            <a:ext cx="1905000" cy="304800"/>
          </a:xfrm>
          <a:prstGeom prst="rect">
            <a:avLst/>
          </a:prstGeom>
          <a:solidFill>
            <a:srgbClr val="FFFF00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23560" name="TextBox 16"/>
          <p:cNvSpPr txBox="1">
            <a:spLocks noChangeArrowheads="1"/>
          </p:cNvSpPr>
          <p:nvPr/>
        </p:nvSpPr>
        <p:spPr bwMode="auto">
          <a:xfrm>
            <a:off x="381000" y="1981200"/>
            <a:ext cx="3016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en-US" altLang="en-US" sz="18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0</a:t>
            </a:r>
          </a:p>
        </p:txBody>
      </p:sp>
      <p:sp>
        <p:nvSpPr>
          <p:cNvPr id="23561" name="TextBox 17"/>
          <p:cNvSpPr txBox="1">
            <a:spLocks noChangeArrowheads="1"/>
          </p:cNvSpPr>
          <p:nvPr/>
        </p:nvSpPr>
        <p:spPr bwMode="auto">
          <a:xfrm>
            <a:off x="1371600" y="1981200"/>
            <a:ext cx="3016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en-US" altLang="en-US" sz="18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1</a:t>
            </a:r>
          </a:p>
        </p:txBody>
      </p:sp>
      <p:sp>
        <p:nvSpPr>
          <p:cNvPr id="23562" name="TextBox 18"/>
          <p:cNvSpPr txBox="1">
            <a:spLocks noChangeArrowheads="1"/>
          </p:cNvSpPr>
          <p:nvPr/>
        </p:nvSpPr>
        <p:spPr bwMode="auto">
          <a:xfrm>
            <a:off x="228600" y="1295400"/>
            <a:ext cx="5905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en-US" altLang="en-US" sz="18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Row</a:t>
            </a:r>
          </a:p>
        </p:txBody>
      </p:sp>
      <p:sp>
        <p:nvSpPr>
          <p:cNvPr id="23563" name="TextBox 19"/>
          <p:cNvSpPr txBox="1">
            <a:spLocks noChangeArrowheads="1"/>
          </p:cNvSpPr>
          <p:nvPr/>
        </p:nvSpPr>
        <p:spPr bwMode="auto">
          <a:xfrm>
            <a:off x="1066800" y="1295400"/>
            <a:ext cx="8826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en-US" altLang="en-US" sz="18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column</a:t>
            </a:r>
          </a:p>
        </p:txBody>
      </p:sp>
      <p:sp>
        <p:nvSpPr>
          <p:cNvPr id="23564" name="TextBox 20"/>
          <p:cNvSpPr txBox="1">
            <a:spLocks noChangeArrowheads="1"/>
          </p:cNvSpPr>
          <p:nvPr/>
        </p:nvSpPr>
        <p:spPr bwMode="auto">
          <a:xfrm>
            <a:off x="381000" y="1676400"/>
            <a:ext cx="3016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en-US" altLang="en-US" sz="18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0</a:t>
            </a:r>
          </a:p>
        </p:txBody>
      </p:sp>
      <p:sp>
        <p:nvSpPr>
          <p:cNvPr id="23565" name="TextBox 21"/>
          <p:cNvSpPr txBox="1">
            <a:spLocks noChangeArrowheads="1"/>
          </p:cNvSpPr>
          <p:nvPr/>
        </p:nvSpPr>
        <p:spPr bwMode="auto">
          <a:xfrm>
            <a:off x="1371600" y="1676400"/>
            <a:ext cx="3016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en-US" altLang="en-US" sz="18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0</a:t>
            </a:r>
          </a:p>
        </p:txBody>
      </p:sp>
      <p:sp>
        <p:nvSpPr>
          <p:cNvPr id="23566" name="TextBox 13"/>
          <p:cNvSpPr txBox="1">
            <a:spLocks noChangeArrowheads="1"/>
          </p:cNvSpPr>
          <p:nvPr/>
        </p:nvSpPr>
        <p:spPr bwMode="auto">
          <a:xfrm>
            <a:off x="381000" y="2286000"/>
            <a:ext cx="3016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en-US" altLang="en-US" sz="18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0</a:t>
            </a:r>
          </a:p>
        </p:txBody>
      </p:sp>
      <p:sp>
        <p:nvSpPr>
          <p:cNvPr id="23567" name="TextBox 14"/>
          <p:cNvSpPr txBox="1">
            <a:spLocks noChangeArrowheads="1"/>
          </p:cNvSpPr>
          <p:nvPr/>
        </p:nvSpPr>
        <p:spPr bwMode="auto">
          <a:xfrm>
            <a:off x="1371600" y="2286000"/>
            <a:ext cx="3016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en-US" altLang="en-US" sz="18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60923406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Rectangle 3"/>
          <p:cNvSpPr>
            <a:spLocks noChangeArrowheads="1"/>
          </p:cNvSpPr>
          <p:nvPr/>
        </p:nvSpPr>
        <p:spPr bwMode="auto">
          <a:xfrm>
            <a:off x="5715000" y="365125"/>
            <a:ext cx="3429000" cy="6492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if (done)  // this location is part of the final path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   grid[row][column] = PATH;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}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return done;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}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//-----------------------------------------------------------------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//  Determines if a specific location is valid.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//-----------------------------------------------------------------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private boolean valid (int row, int column)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{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boolean result = false;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// check if cell is in the bounds of the matrix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if (row &gt;= 0 &amp;&amp; row &lt; grid.length &amp;&amp;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 column &gt;= 0 &amp;&amp; column &lt; grid[row].length)</a:t>
            </a:r>
          </a:p>
          <a:p>
            <a:pPr algn="l" eaLnBrk="1" hangingPunct="1"/>
            <a:endParaRPr lang="en-US" altLang="en-US" sz="1000" smtClean="0">
              <a:solidFill>
                <a:prstClr val="black"/>
              </a:solidFill>
              <a:latin typeface="Calibri" panose="020F0502020204030204" pitchFamily="34" charset="0"/>
              <a:cs typeface="+mn-cs"/>
            </a:endParaRP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//  check if cell is not blocked and not previously tried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if (grid[row][column] == 1)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   result = true;</a:t>
            </a:r>
          </a:p>
          <a:p>
            <a:pPr algn="l" eaLnBrk="1" hangingPunct="1"/>
            <a:endParaRPr lang="en-US" altLang="en-US" sz="1000" smtClean="0">
              <a:solidFill>
                <a:prstClr val="black"/>
              </a:solidFill>
              <a:latin typeface="Calibri" panose="020F0502020204030204" pitchFamily="34" charset="0"/>
              <a:cs typeface="+mn-cs"/>
            </a:endParaRP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return result;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}</a:t>
            </a:r>
          </a:p>
          <a:p>
            <a:pPr algn="l" eaLnBrk="1" hangingPunct="1"/>
            <a:endParaRPr lang="en-US" altLang="en-US" sz="1000" smtClean="0">
              <a:solidFill>
                <a:prstClr val="black"/>
              </a:solidFill>
              <a:latin typeface="Calibri" panose="020F0502020204030204" pitchFamily="34" charset="0"/>
              <a:cs typeface="+mn-cs"/>
            </a:endParaRP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//-----------------------------------------------------------------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//  Returns the maze as a string.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//-----------------------------------------------------------------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public String toString ()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{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String result = "\n";</a:t>
            </a:r>
          </a:p>
          <a:p>
            <a:pPr algn="l" eaLnBrk="1" hangingPunct="1"/>
            <a:endParaRPr lang="en-US" altLang="en-US" sz="1000" smtClean="0">
              <a:solidFill>
                <a:prstClr val="black"/>
              </a:solidFill>
              <a:latin typeface="Calibri" panose="020F0502020204030204" pitchFamily="34" charset="0"/>
              <a:cs typeface="+mn-cs"/>
            </a:endParaRP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for (int row=0; row &lt; grid.length; row++)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{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for (int column=0; column &lt; grid[row].length; column++)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   result += grid[row][column] + "";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result += "\n";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}</a:t>
            </a:r>
          </a:p>
          <a:p>
            <a:pPr algn="l" eaLnBrk="1" hangingPunct="1"/>
            <a:endParaRPr lang="en-US" altLang="en-US" sz="1000" smtClean="0">
              <a:solidFill>
                <a:prstClr val="black"/>
              </a:solidFill>
              <a:latin typeface="Calibri" panose="020F0502020204030204" pitchFamily="34" charset="0"/>
              <a:cs typeface="+mn-cs"/>
            </a:endParaRP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return result;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}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}</a:t>
            </a:r>
          </a:p>
        </p:txBody>
      </p:sp>
      <p:sp>
        <p:nvSpPr>
          <p:cNvPr id="24580" name="Rectangle 2"/>
          <p:cNvSpPr>
            <a:spLocks noChangeArrowheads="1"/>
          </p:cNvSpPr>
          <p:nvPr/>
        </p:nvSpPr>
        <p:spPr bwMode="auto">
          <a:xfrm>
            <a:off x="2212975" y="23813"/>
            <a:ext cx="3567002" cy="65992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endParaRPr lang="en-US" altLang="en-US" sz="1000" dirty="0" smtClean="0">
              <a:solidFill>
                <a:prstClr val="black"/>
              </a:solidFill>
              <a:latin typeface="Calibri" panose="020F0502020204030204" pitchFamily="34" charset="0"/>
              <a:cs typeface="+mn-cs"/>
            </a:endParaRP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//*************************************************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//  Represents a maze of characters. The goal is to get from the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//  top left corner to the bottom right, following a path of 1s.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//*************************************************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public class Maze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{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private final </a:t>
            </a:r>
            <a:r>
              <a:rPr lang="en-US" altLang="en-US" sz="1000" dirty="0" err="1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int</a:t>
            </a:r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TRIED = 3;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private final </a:t>
            </a:r>
            <a:r>
              <a:rPr lang="en-US" altLang="en-US" sz="1000" dirty="0" err="1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int</a:t>
            </a:r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PATH = 7;</a:t>
            </a:r>
          </a:p>
          <a:p>
            <a:pPr algn="l" eaLnBrk="1" hangingPunct="1"/>
            <a:endParaRPr lang="en-US" altLang="en-US" sz="1000" dirty="0" smtClean="0">
              <a:solidFill>
                <a:prstClr val="black"/>
              </a:solidFill>
              <a:latin typeface="Calibri" panose="020F0502020204030204" pitchFamily="34" charset="0"/>
              <a:cs typeface="+mn-cs"/>
            </a:endParaRP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private </a:t>
            </a:r>
            <a:r>
              <a:rPr lang="en-US" altLang="en-US" sz="1000" dirty="0" err="1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int</a:t>
            </a:r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[][] grid = {</a:t>
            </a:r>
            <a:r>
              <a:rPr lang="en-US" altLang="en-US" sz="12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</a:t>
            </a:r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{1,1,1,0,1,1,0,0,0,1,1,1,1},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                        {1,0,1,1,1,0,1,1,1,1,0,0,1},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                        {0,0,0,0,1,0,1,0,1,0,1,0,0},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                        {1,1,1,0,1,1,1,0,1,0,1,1,1},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                        {1,0,1,0,0,0,0,1,1,1,0,0,1},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                        {1,0,1,1,1,1,1,1,0,1,1,1,1},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                        {1,0,0,0,0,0,0,0,0,0,0,0,0},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                        {1,1,1,1,1,1,1,1,1,1,1,1,1} };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//-----------------------------------------------------------------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//  Attempts to recursively traverse the maze. Inserts special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//  characters indicating locations that have been tried and that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//  eventually become part of the solution.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//-----------------------------------------------------------------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public </a:t>
            </a:r>
            <a:r>
              <a:rPr lang="en-US" altLang="en-US" sz="1000" dirty="0" err="1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boolean</a:t>
            </a:r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traverse (</a:t>
            </a:r>
            <a:r>
              <a:rPr lang="en-US" altLang="en-US" sz="1000" dirty="0" err="1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int</a:t>
            </a:r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row, </a:t>
            </a:r>
            <a:r>
              <a:rPr lang="en-US" altLang="en-US" sz="1000" dirty="0" err="1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int</a:t>
            </a:r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column)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{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</a:t>
            </a:r>
            <a:r>
              <a:rPr lang="en-US" altLang="en-US" sz="1000" dirty="0" err="1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boolean</a:t>
            </a:r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done = false;</a:t>
            </a:r>
          </a:p>
          <a:p>
            <a:pPr algn="l" eaLnBrk="1" hangingPunct="1">
              <a:lnSpc>
                <a:spcPts val="100"/>
              </a:lnSpc>
            </a:pPr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if (valid (row, column))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{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grid[row][column] = TRIED;  // this cell has been tried</a:t>
            </a:r>
          </a:p>
          <a:p>
            <a:pPr algn="l" eaLnBrk="1" hangingPunct="1"/>
            <a:endParaRPr lang="en-US" altLang="en-US" sz="1000" dirty="0" smtClean="0">
              <a:solidFill>
                <a:prstClr val="black"/>
              </a:solidFill>
              <a:latin typeface="Calibri" panose="020F0502020204030204" pitchFamily="34" charset="0"/>
              <a:cs typeface="+mn-cs"/>
            </a:endParaRP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if (row == grid.length-1 &amp;&amp; column == grid[0].length-1)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   done = true;  // the maze is solved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else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{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   done = traverse (row+1, column);     // down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   if (!done)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      done = traverse (row, column+1);  // right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   if (!done)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      done = traverse (row-1, column);  // up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   if (!done)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      done = traverse (row, column-1);  // left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}</a:t>
            </a:r>
          </a:p>
        </p:txBody>
      </p:sp>
      <p:sp>
        <p:nvSpPr>
          <p:cNvPr id="24581" name="TextBox 4"/>
          <p:cNvSpPr txBox="1">
            <a:spLocks noChangeArrowheads="1"/>
          </p:cNvSpPr>
          <p:nvPr/>
        </p:nvSpPr>
        <p:spPr bwMode="auto">
          <a:xfrm>
            <a:off x="152400" y="4343400"/>
            <a:ext cx="2339975" cy="230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en-US" altLang="en-US" sz="18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3 3 3 0 1 1 0 0 0 1 1 1 1</a:t>
            </a:r>
          </a:p>
          <a:p>
            <a:pPr algn="l" eaLnBrk="1" hangingPunct="1"/>
            <a:r>
              <a:rPr lang="en-US" altLang="en-US" sz="18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3 0 1 1 1 0 1 1 1 1 0 0 1</a:t>
            </a:r>
          </a:p>
          <a:p>
            <a:pPr algn="l" eaLnBrk="1" hangingPunct="1"/>
            <a:r>
              <a:rPr lang="en-US" altLang="en-US" sz="18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0 0 0 0 1 0 1 0 1 0 1 0 0</a:t>
            </a:r>
          </a:p>
          <a:p>
            <a:pPr algn="l" eaLnBrk="1" hangingPunct="1"/>
            <a:r>
              <a:rPr lang="en-US" altLang="en-US" sz="18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1 1 1 0 1 1 1 0 1 0 1 1 1</a:t>
            </a:r>
          </a:p>
          <a:p>
            <a:pPr algn="l" eaLnBrk="1" hangingPunct="1"/>
            <a:r>
              <a:rPr lang="en-US" altLang="en-US" sz="18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1 0 1 0 0 0 0 1 1 1 0 0 1</a:t>
            </a:r>
          </a:p>
          <a:p>
            <a:pPr algn="l" eaLnBrk="1" hangingPunct="1"/>
            <a:r>
              <a:rPr lang="en-US" altLang="en-US" sz="18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1 0 1 1 1 1 1 1 0 1 1 1 1</a:t>
            </a:r>
          </a:p>
          <a:p>
            <a:pPr algn="l" eaLnBrk="1" hangingPunct="1"/>
            <a:r>
              <a:rPr lang="en-US" altLang="en-US" sz="18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1 0 0 0 0 0 0 0 0 0 0 0 0</a:t>
            </a:r>
          </a:p>
          <a:p>
            <a:pPr algn="l" eaLnBrk="1" hangingPunct="1"/>
            <a:r>
              <a:rPr lang="en-US" altLang="en-US" sz="18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1 1 1 1 1 1 1 1 1 1 1 1 1</a:t>
            </a:r>
          </a:p>
        </p:txBody>
      </p:sp>
      <p:sp>
        <p:nvSpPr>
          <p:cNvPr id="10" name="Rectangle 9"/>
          <p:cNvSpPr/>
          <p:nvPr/>
        </p:nvSpPr>
        <p:spPr>
          <a:xfrm>
            <a:off x="2438400" y="4038600"/>
            <a:ext cx="1219200" cy="228600"/>
          </a:xfrm>
          <a:prstGeom prst="rect">
            <a:avLst/>
          </a:prstGeom>
          <a:solidFill>
            <a:srgbClr val="FFFF00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638800" y="1905000"/>
            <a:ext cx="3048000" cy="2209800"/>
          </a:xfrm>
          <a:prstGeom prst="rect">
            <a:avLst/>
          </a:prstGeom>
          <a:solidFill>
            <a:srgbClr val="FFFF00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24584" name="TextBox 22"/>
          <p:cNvSpPr txBox="1">
            <a:spLocks noChangeArrowheads="1"/>
          </p:cNvSpPr>
          <p:nvPr/>
        </p:nvSpPr>
        <p:spPr bwMode="auto">
          <a:xfrm>
            <a:off x="381000" y="1981200"/>
            <a:ext cx="3016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en-US" altLang="en-US" sz="18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0</a:t>
            </a:r>
          </a:p>
        </p:txBody>
      </p:sp>
      <p:sp>
        <p:nvSpPr>
          <p:cNvPr id="24585" name="TextBox 23"/>
          <p:cNvSpPr txBox="1">
            <a:spLocks noChangeArrowheads="1"/>
          </p:cNvSpPr>
          <p:nvPr/>
        </p:nvSpPr>
        <p:spPr bwMode="auto">
          <a:xfrm>
            <a:off x="1371600" y="1981200"/>
            <a:ext cx="3016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en-US" altLang="en-US" sz="18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1</a:t>
            </a:r>
          </a:p>
        </p:txBody>
      </p:sp>
      <p:sp>
        <p:nvSpPr>
          <p:cNvPr id="24586" name="TextBox 24"/>
          <p:cNvSpPr txBox="1">
            <a:spLocks noChangeArrowheads="1"/>
          </p:cNvSpPr>
          <p:nvPr/>
        </p:nvSpPr>
        <p:spPr bwMode="auto">
          <a:xfrm>
            <a:off x="228600" y="1295400"/>
            <a:ext cx="5905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en-US" altLang="en-US" sz="18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Row</a:t>
            </a:r>
          </a:p>
        </p:txBody>
      </p:sp>
      <p:sp>
        <p:nvSpPr>
          <p:cNvPr id="24587" name="TextBox 25"/>
          <p:cNvSpPr txBox="1">
            <a:spLocks noChangeArrowheads="1"/>
          </p:cNvSpPr>
          <p:nvPr/>
        </p:nvSpPr>
        <p:spPr bwMode="auto">
          <a:xfrm>
            <a:off x="1066800" y="1295400"/>
            <a:ext cx="8826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en-US" altLang="en-US" sz="18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column</a:t>
            </a:r>
          </a:p>
        </p:txBody>
      </p:sp>
      <p:sp>
        <p:nvSpPr>
          <p:cNvPr id="24588" name="TextBox 26"/>
          <p:cNvSpPr txBox="1">
            <a:spLocks noChangeArrowheads="1"/>
          </p:cNvSpPr>
          <p:nvPr/>
        </p:nvSpPr>
        <p:spPr bwMode="auto">
          <a:xfrm>
            <a:off x="381000" y="1676400"/>
            <a:ext cx="3016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en-US" altLang="en-US" sz="18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0</a:t>
            </a:r>
          </a:p>
        </p:txBody>
      </p:sp>
      <p:sp>
        <p:nvSpPr>
          <p:cNvPr id="24589" name="TextBox 27"/>
          <p:cNvSpPr txBox="1">
            <a:spLocks noChangeArrowheads="1"/>
          </p:cNvSpPr>
          <p:nvPr/>
        </p:nvSpPr>
        <p:spPr bwMode="auto">
          <a:xfrm>
            <a:off x="1371600" y="1676400"/>
            <a:ext cx="3016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en-US" altLang="en-US" sz="18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0</a:t>
            </a:r>
          </a:p>
        </p:txBody>
      </p:sp>
      <p:sp>
        <p:nvSpPr>
          <p:cNvPr id="24590" name="TextBox 14"/>
          <p:cNvSpPr txBox="1">
            <a:spLocks noChangeArrowheads="1"/>
          </p:cNvSpPr>
          <p:nvPr/>
        </p:nvSpPr>
        <p:spPr bwMode="auto">
          <a:xfrm>
            <a:off x="381000" y="2286000"/>
            <a:ext cx="3016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en-US" altLang="en-US" sz="18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0</a:t>
            </a:r>
          </a:p>
        </p:txBody>
      </p:sp>
      <p:sp>
        <p:nvSpPr>
          <p:cNvPr id="24591" name="TextBox 15"/>
          <p:cNvSpPr txBox="1">
            <a:spLocks noChangeArrowheads="1"/>
          </p:cNvSpPr>
          <p:nvPr/>
        </p:nvSpPr>
        <p:spPr bwMode="auto">
          <a:xfrm>
            <a:off x="1371600" y="2286000"/>
            <a:ext cx="3016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en-US" altLang="en-US" sz="18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2</a:t>
            </a:r>
          </a:p>
        </p:txBody>
      </p:sp>
      <p:sp>
        <p:nvSpPr>
          <p:cNvPr id="20" name="Rectangle 19"/>
          <p:cNvSpPr/>
          <p:nvPr/>
        </p:nvSpPr>
        <p:spPr>
          <a:xfrm>
            <a:off x="2514600" y="4343400"/>
            <a:ext cx="1524000" cy="228600"/>
          </a:xfrm>
          <a:prstGeom prst="rect">
            <a:avLst/>
          </a:prstGeom>
          <a:solidFill>
            <a:srgbClr val="FFFF00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24593" name="TextBox 16"/>
          <p:cNvSpPr txBox="1">
            <a:spLocks noChangeArrowheads="1"/>
          </p:cNvSpPr>
          <p:nvPr/>
        </p:nvSpPr>
        <p:spPr bwMode="auto">
          <a:xfrm>
            <a:off x="381000" y="2601913"/>
            <a:ext cx="3016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en-US" altLang="en-US" sz="18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1</a:t>
            </a:r>
          </a:p>
        </p:txBody>
      </p:sp>
      <p:sp>
        <p:nvSpPr>
          <p:cNvPr id="24594" name="TextBox 17"/>
          <p:cNvSpPr txBox="1">
            <a:spLocks noChangeArrowheads="1"/>
          </p:cNvSpPr>
          <p:nvPr/>
        </p:nvSpPr>
        <p:spPr bwMode="auto">
          <a:xfrm>
            <a:off x="1371600" y="2601913"/>
            <a:ext cx="3016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en-US" altLang="en-US" sz="18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50489448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20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Rectangle 3"/>
          <p:cNvSpPr>
            <a:spLocks noChangeArrowheads="1"/>
          </p:cNvSpPr>
          <p:nvPr/>
        </p:nvSpPr>
        <p:spPr bwMode="auto">
          <a:xfrm>
            <a:off x="5715000" y="365125"/>
            <a:ext cx="3429000" cy="6492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if (done)  // this location is part of the final path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   grid[row][column] = PATH;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}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return done;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}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//-----------------------------------------------------------------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//  Determines if a specific location is valid.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//-----------------------------------------------------------------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private boolean valid (int row, int column)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{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boolean result = false;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// check if cell is in the bounds of the matrix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if (row &gt;= 0 &amp;&amp; row &lt; grid.length &amp;&amp;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 column &gt;= 0 &amp;&amp; column &lt; grid[row].length)</a:t>
            </a:r>
          </a:p>
          <a:p>
            <a:pPr algn="l" eaLnBrk="1" hangingPunct="1"/>
            <a:endParaRPr lang="en-US" altLang="en-US" sz="1000" smtClean="0">
              <a:solidFill>
                <a:prstClr val="black"/>
              </a:solidFill>
              <a:latin typeface="Calibri" panose="020F0502020204030204" pitchFamily="34" charset="0"/>
              <a:cs typeface="+mn-cs"/>
            </a:endParaRP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//  check if cell is not blocked and not previously tried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if (grid[row][column] == 1)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   result = true;</a:t>
            </a:r>
          </a:p>
          <a:p>
            <a:pPr algn="l" eaLnBrk="1" hangingPunct="1"/>
            <a:endParaRPr lang="en-US" altLang="en-US" sz="1000" smtClean="0">
              <a:solidFill>
                <a:prstClr val="black"/>
              </a:solidFill>
              <a:latin typeface="Calibri" panose="020F0502020204030204" pitchFamily="34" charset="0"/>
              <a:cs typeface="+mn-cs"/>
            </a:endParaRP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return result;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}</a:t>
            </a:r>
          </a:p>
          <a:p>
            <a:pPr algn="l" eaLnBrk="1" hangingPunct="1"/>
            <a:endParaRPr lang="en-US" altLang="en-US" sz="1000" smtClean="0">
              <a:solidFill>
                <a:prstClr val="black"/>
              </a:solidFill>
              <a:latin typeface="Calibri" panose="020F0502020204030204" pitchFamily="34" charset="0"/>
              <a:cs typeface="+mn-cs"/>
            </a:endParaRP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//-----------------------------------------------------------------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//  Returns the maze as a string.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//-----------------------------------------------------------------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public String toString ()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{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String result = "\n";</a:t>
            </a:r>
          </a:p>
          <a:p>
            <a:pPr algn="l" eaLnBrk="1" hangingPunct="1"/>
            <a:endParaRPr lang="en-US" altLang="en-US" sz="1000" smtClean="0">
              <a:solidFill>
                <a:prstClr val="black"/>
              </a:solidFill>
              <a:latin typeface="Calibri" panose="020F0502020204030204" pitchFamily="34" charset="0"/>
              <a:cs typeface="+mn-cs"/>
            </a:endParaRP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for (int row=0; row &lt; grid.length; row++)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{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for (int column=0; column &lt; grid[row].length; column++)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   result += grid[row][column] + "";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result += "\n";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}</a:t>
            </a:r>
          </a:p>
          <a:p>
            <a:pPr algn="l" eaLnBrk="1" hangingPunct="1"/>
            <a:endParaRPr lang="en-US" altLang="en-US" sz="1000" smtClean="0">
              <a:solidFill>
                <a:prstClr val="black"/>
              </a:solidFill>
              <a:latin typeface="Calibri" panose="020F0502020204030204" pitchFamily="34" charset="0"/>
              <a:cs typeface="+mn-cs"/>
            </a:endParaRP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return result;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}</a:t>
            </a:r>
          </a:p>
          <a:p>
            <a:pPr algn="l" eaLnBrk="1" hangingPunct="1"/>
            <a:r>
              <a:rPr lang="en-US" altLang="en-US" sz="10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}</a:t>
            </a:r>
          </a:p>
        </p:txBody>
      </p:sp>
      <p:sp>
        <p:nvSpPr>
          <p:cNvPr id="25604" name="Rectangle 2"/>
          <p:cNvSpPr>
            <a:spLocks noChangeArrowheads="1"/>
          </p:cNvSpPr>
          <p:nvPr/>
        </p:nvSpPr>
        <p:spPr bwMode="auto">
          <a:xfrm>
            <a:off x="2212975" y="23813"/>
            <a:ext cx="3567002" cy="65992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endParaRPr lang="en-US" altLang="en-US" sz="1000" dirty="0" smtClean="0">
              <a:solidFill>
                <a:prstClr val="black"/>
              </a:solidFill>
              <a:latin typeface="Calibri" panose="020F0502020204030204" pitchFamily="34" charset="0"/>
              <a:cs typeface="+mn-cs"/>
            </a:endParaRP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//*************************************************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//  Represents a maze of characters. The goal is to get from the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//  top left corner to the bottom right, following a path of 1s.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//*************************************************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public class Maze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{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private final </a:t>
            </a:r>
            <a:r>
              <a:rPr lang="en-US" altLang="en-US" sz="1000" dirty="0" err="1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int</a:t>
            </a:r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TRIED = 3;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private final </a:t>
            </a:r>
            <a:r>
              <a:rPr lang="en-US" altLang="en-US" sz="1000" dirty="0" err="1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int</a:t>
            </a:r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PATH = 7;</a:t>
            </a:r>
          </a:p>
          <a:p>
            <a:pPr algn="l" eaLnBrk="1" hangingPunct="1"/>
            <a:endParaRPr lang="en-US" altLang="en-US" sz="1000" dirty="0" smtClean="0">
              <a:solidFill>
                <a:prstClr val="black"/>
              </a:solidFill>
              <a:latin typeface="Calibri" panose="020F0502020204030204" pitchFamily="34" charset="0"/>
              <a:cs typeface="+mn-cs"/>
            </a:endParaRP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private </a:t>
            </a:r>
            <a:r>
              <a:rPr lang="en-US" altLang="en-US" sz="1000" dirty="0" err="1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int</a:t>
            </a:r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[][] grid = {</a:t>
            </a:r>
            <a:r>
              <a:rPr lang="en-US" altLang="en-US" sz="12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</a:t>
            </a:r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{1,1,1,0,1,1,0,0,0,1,1,1,1},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                        {1,0,1,1,1,0,1,1,1,1,0,0,1},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                        {0,0,0,0,1,0,1,0,1,0,1,0,0},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                        {1,1,1,0,1,1,1,0,1,0,1,1,1},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                        {1,0,1,0,0,0,0,1,1,1,0,0,1},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                        {1,0,1,1,1,1,1,1,0,1,1,1,1},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                        {1,0,0,0,0,0,0,0,0,0,0,0,0},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                        {1,1,1,1,1,1,1,1,1,1,1,1,1} };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//-----------------------------------------------------------------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//  Attempts to recursively traverse the maze. Inserts special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//  characters indicating locations that have been tried and that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//  eventually become part of the solution.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//-----------------------------------------------------------------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public </a:t>
            </a:r>
            <a:r>
              <a:rPr lang="en-US" altLang="en-US" sz="1000" dirty="0" err="1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boolean</a:t>
            </a:r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traverse (</a:t>
            </a:r>
            <a:r>
              <a:rPr lang="en-US" altLang="en-US" sz="1000" dirty="0" err="1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int</a:t>
            </a:r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row, </a:t>
            </a:r>
            <a:r>
              <a:rPr lang="en-US" altLang="en-US" sz="1000" dirty="0" err="1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int</a:t>
            </a:r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column)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{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</a:t>
            </a:r>
            <a:r>
              <a:rPr lang="en-US" altLang="en-US" sz="1000" dirty="0" err="1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boolean</a:t>
            </a:r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done = false;</a:t>
            </a:r>
          </a:p>
          <a:p>
            <a:pPr algn="l" eaLnBrk="1" hangingPunct="1">
              <a:lnSpc>
                <a:spcPts val="100"/>
              </a:lnSpc>
            </a:pPr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if (valid (row, column))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{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grid[row][column] = TRIED;  // this cell has been tried</a:t>
            </a:r>
          </a:p>
          <a:p>
            <a:pPr algn="l" eaLnBrk="1" hangingPunct="1"/>
            <a:endParaRPr lang="en-US" altLang="en-US" sz="1000" dirty="0" smtClean="0">
              <a:solidFill>
                <a:prstClr val="black"/>
              </a:solidFill>
              <a:latin typeface="Calibri" panose="020F0502020204030204" pitchFamily="34" charset="0"/>
              <a:cs typeface="+mn-cs"/>
            </a:endParaRP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if (row == grid.length-1 &amp;&amp; column == grid[0].length-1)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   done = true;  // the maze is solved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else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{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   done = traverse (row+1, column);     // down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   if (!done)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      done = traverse (row, column+1);  // right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   if (!done)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      done = traverse (row-1, column);  // up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   if (!done)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      done = traverse (row, column-1);  // left</a:t>
            </a:r>
          </a:p>
          <a:p>
            <a:pPr algn="l" eaLnBrk="1" hangingPunct="1"/>
            <a:r>
              <a:rPr lang="en-US" altLang="en-US" sz="1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        }</a:t>
            </a:r>
          </a:p>
        </p:txBody>
      </p:sp>
      <p:sp>
        <p:nvSpPr>
          <p:cNvPr id="25605" name="TextBox 4"/>
          <p:cNvSpPr txBox="1">
            <a:spLocks noChangeArrowheads="1"/>
          </p:cNvSpPr>
          <p:nvPr/>
        </p:nvSpPr>
        <p:spPr bwMode="auto">
          <a:xfrm>
            <a:off x="152400" y="4343400"/>
            <a:ext cx="2339975" cy="230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en-US" altLang="en-US" sz="18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3 3 3 0 1 1 0 0 0 1 1 1 1</a:t>
            </a:r>
          </a:p>
          <a:p>
            <a:pPr algn="l" eaLnBrk="1" hangingPunct="1"/>
            <a:r>
              <a:rPr lang="en-US" altLang="en-US" sz="18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3 0 3 1 1 0 1 1 1 1 0 0 1</a:t>
            </a:r>
          </a:p>
          <a:p>
            <a:pPr algn="l" eaLnBrk="1" hangingPunct="1"/>
            <a:r>
              <a:rPr lang="en-US" altLang="en-US" sz="18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0 0 0 0 1 0 1 0 1 0 1 0 0</a:t>
            </a:r>
          </a:p>
          <a:p>
            <a:pPr algn="l" eaLnBrk="1" hangingPunct="1"/>
            <a:r>
              <a:rPr lang="en-US" altLang="en-US" sz="18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1 1 1 0 1 1 1 0 1 0 1 1 1</a:t>
            </a:r>
          </a:p>
          <a:p>
            <a:pPr algn="l" eaLnBrk="1" hangingPunct="1"/>
            <a:r>
              <a:rPr lang="en-US" altLang="en-US" sz="18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1 0 1 0 0 0 0 1 1 1 0 0 1</a:t>
            </a:r>
          </a:p>
          <a:p>
            <a:pPr algn="l" eaLnBrk="1" hangingPunct="1"/>
            <a:r>
              <a:rPr lang="en-US" altLang="en-US" sz="18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1 0 1 1 1 1 1 1 0 1 1 1 1</a:t>
            </a:r>
          </a:p>
          <a:p>
            <a:pPr algn="l" eaLnBrk="1" hangingPunct="1"/>
            <a:r>
              <a:rPr lang="en-US" altLang="en-US" sz="18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1 0 0 0 0 0 0 0 0 0 0 0 0</a:t>
            </a:r>
          </a:p>
          <a:p>
            <a:pPr algn="l" eaLnBrk="1" hangingPunct="1"/>
            <a:r>
              <a:rPr lang="en-US" altLang="en-US" sz="18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1 1 1 1 1 1 1 1 1 1 1 1 1</a:t>
            </a:r>
          </a:p>
        </p:txBody>
      </p:sp>
      <p:sp>
        <p:nvSpPr>
          <p:cNvPr id="10" name="Rectangle 9"/>
          <p:cNvSpPr/>
          <p:nvPr/>
        </p:nvSpPr>
        <p:spPr>
          <a:xfrm>
            <a:off x="2438400" y="4648200"/>
            <a:ext cx="3048000" cy="304800"/>
          </a:xfrm>
          <a:prstGeom prst="rect">
            <a:avLst/>
          </a:prstGeom>
          <a:solidFill>
            <a:srgbClr val="FFFF00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590800" y="5181600"/>
            <a:ext cx="1905000" cy="304800"/>
          </a:xfrm>
          <a:prstGeom prst="rect">
            <a:avLst/>
          </a:prstGeom>
          <a:solidFill>
            <a:srgbClr val="FFFF00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25608" name="TextBox 16"/>
          <p:cNvSpPr txBox="1">
            <a:spLocks noChangeArrowheads="1"/>
          </p:cNvSpPr>
          <p:nvPr/>
        </p:nvSpPr>
        <p:spPr bwMode="auto">
          <a:xfrm>
            <a:off x="381000" y="1981200"/>
            <a:ext cx="3016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en-US" altLang="en-US" sz="18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0</a:t>
            </a:r>
          </a:p>
        </p:txBody>
      </p:sp>
      <p:sp>
        <p:nvSpPr>
          <p:cNvPr id="25609" name="TextBox 17"/>
          <p:cNvSpPr txBox="1">
            <a:spLocks noChangeArrowheads="1"/>
          </p:cNvSpPr>
          <p:nvPr/>
        </p:nvSpPr>
        <p:spPr bwMode="auto">
          <a:xfrm>
            <a:off x="1371600" y="1981200"/>
            <a:ext cx="3016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en-US" altLang="en-US" sz="18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1</a:t>
            </a:r>
          </a:p>
        </p:txBody>
      </p:sp>
      <p:sp>
        <p:nvSpPr>
          <p:cNvPr id="25610" name="TextBox 18"/>
          <p:cNvSpPr txBox="1">
            <a:spLocks noChangeArrowheads="1"/>
          </p:cNvSpPr>
          <p:nvPr/>
        </p:nvSpPr>
        <p:spPr bwMode="auto">
          <a:xfrm>
            <a:off x="228600" y="1295400"/>
            <a:ext cx="5905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en-US" altLang="en-US" sz="18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Row</a:t>
            </a:r>
          </a:p>
        </p:txBody>
      </p:sp>
      <p:sp>
        <p:nvSpPr>
          <p:cNvPr id="25611" name="TextBox 19"/>
          <p:cNvSpPr txBox="1">
            <a:spLocks noChangeArrowheads="1"/>
          </p:cNvSpPr>
          <p:nvPr/>
        </p:nvSpPr>
        <p:spPr bwMode="auto">
          <a:xfrm>
            <a:off x="1066800" y="1295400"/>
            <a:ext cx="8826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en-US" altLang="en-US" sz="18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column</a:t>
            </a:r>
          </a:p>
        </p:txBody>
      </p:sp>
      <p:sp>
        <p:nvSpPr>
          <p:cNvPr id="25612" name="TextBox 20"/>
          <p:cNvSpPr txBox="1">
            <a:spLocks noChangeArrowheads="1"/>
          </p:cNvSpPr>
          <p:nvPr/>
        </p:nvSpPr>
        <p:spPr bwMode="auto">
          <a:xfrm>
            <a:off x="381000" y="1676400"/>
            <a:ext cx="3016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en-US" altLang="en-US" sz="18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0</a:t>
            </a:r>
          </a:p>
        </p:txBody>
      </p:sp>
      <p:sp>
        <p:nvSpPr>
          <p:cNvPr id="25613" name="TextBox 21"/>
          <p:cNvSpPr txBox="1">
            <a:spLocks noChangeArrowheads="1"/>
          </p:cNvSpPr>
          <p:nvPr/>
        </p:nvSpPr>
        <p:spPr bwMode="auto">
          <a:xfrm>
            <a:off x="1371600" y="1676400"/>
            <a:ext cx="3016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en-US" altLang="en-US" sz="18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0</a:t>
            </a:r>
          </a:p>
        </p:txBody>
      </p:sp>
      <p:sp>
        <p:nvSpPr>
          <p:cNvPr id="25614" name="TextBox 13"/>
          <p:cNvSpPr txBox="1">
            <a:spLocks noChangeArrowheads="1"/>
          </p:cNvSpPr>
          <p:nvPr/>
        </p:nvSpPr>
        <p:spPr bwMode="auto">
          <a:xfrm>
            <a:off x="381000" y="2286000"/>
            <a:ext cx="3016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en-US" altLang="en-US" sz="18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0</a:t>
            </a:r>
          </a:p>
        </p:txBody>
      </p:sp>
      <p:sp>
        <p:nvSpPr>
          <p:cNvPr id="25615" name="TextBox 14"/>
          <p:cNvSpPr txBox="1">
            <a:spLocks noChangeArrowheads="1"/>
          </p:cNvSpPr>
          <p:nvPr/>
        </p:nvSpPr>
        <p:spPr bwMode="auto">
          <a:xfrm>
            <a:off x="1371600" y="2286000"/>
            <a:ext cx="3016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en-US" altLang="en-US" sz="18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2</a:t>
            </a:r>
          </a:p>
        </p:txBody>
      </p:sp>
      <p:sp>
        <p:nvSpPr>
          <p:cNvPr id="25616" name="TextBox 15"/>
          <p:cNvSpPr txBox="1">
            <a:spLocks noChangeArrowheads="1"/>
          </p:cNvSpPr>
          <p:nvPr/>
        </p:nvSpPr>
        <p:spPr bwMode="auto">
          <a:xfrm>
            <a:off x="381000" y="2601913"/>
            <a:ext cx="3016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en-US" altLang="en-US" sz="18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1</a:t>
            </a:r>
          </a:p>
        </p:txBody>
      </p:sp>
      <p:sp>
        <p:nvSpPr>
          <p:cNvPr id="25617" name="TextBox 22"/>
          <p:cNvSpPr txBox="1">
            <a:spLocks noChangeArrowheads="1"/>
          </p:cNvSpPr>
          <p:nvPr/>
        </p:nvSpPr>
        <p:spPr bwMode="auto">
          <a:xfrm>
            <a:off x="1371600" y="2601913"/>
            <a:ext cx="3016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en-US" altLang="en-US" sz="180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05210887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smtClean="0"/>
              <a:t>Introduction to Recursion</a:t>
            </a:r>
          </a:p>
        </p:txBody>
      </p:sp>
      <p:sp>
        <p:nvSpPr>
          <p:cNvPr id="7172" name="Rectangle 3"/>
          <p:cNvSpPr>
            <a:spLocks noChangeArrowheads="1"/>
          </p:cNvSpPr>
          <p:nvPr/>
        </p:nvSpPr>
        <p:spPr bwMode="auto">
          <a:xfrm>
            <a:off x="4038600" y="1524000"/>
            <a:ext cx="2590800" cy="533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l"/>
            <a:r>
              <a:rPr lang="en-US" sz="1800"/>
              <a:t>First call of the method</a:t>
            </a:r>
          </a:p>
          <a:p>
            <a:pPr algn="l"/>
            <a:r>
              <a:rPr lang="en-US" sz="1800"/>
              <a:t>n = 5</a:t>
            </a:r>
          </a:p>
        </p:txBody>
      </p:sp>
      <p:sp>
        <p:nvSpPr>
          <p:cNvPr id="7173" name="Rectangle 11"/>
          <p:cNvSpPr>
            <a:spLocks noChangeArrowheads="1"/>
          </p:cNvSpPr>
          <p:nvPr/>
        </p:nvSpPr>
        <p:spPr bwMode="auto">
          <a:xfrm>
            <a:off x="4419600" y="2209800"/>
            <a:ext cx="2590800" cy="533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l"/>
            <a:r>
              <a:rPr lang="en-US" sz="1800"/>
              <a:t>Second call of the method</a:t>
            </a:r>
          </a:p>
          <a:p>
            <a:pPr algn="l"/>
            <a:r>
              <a:rPr lang="en-US" sz="1800"/>
              <a:t>n = 4</a:t>
            </a:r>
          </a:p>
        </p:txBody>
      </p:sp>
      <p:sp>
        <p:nvSpPr>
          <p:cNvPr id="7174" name="Rectangle 12"/>
          <p:cNvSpPr>
            <a:spLocks noChangeArrowheads="1"/>
          </p:cNvSpPr>
          <p:nvPr/>
        </p:nvSpPr>
        <p:spPr bwMode="auto">
          <a:xfrm>
            <a:off x="4800600" y="2895600"/>
            <a:ext cx="2590800" cy="533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l"/>
            <a:r>
              <a:rPr lang="en-US" sz="1800"/>
              <a:t>Third call of the method</a:t>
            </a:r>
          </a:p>
          <a:p>
            <a:pPr algn="l"/>
            <a:r>
              <a:rPr lang="en-US" sz="1800"/>
              <a:t>n = 3</a:t>
            </a:r>
          </a:p>
        </p:txBody>
      </p:sp>
      <p:sp>
        <p:nvSpPr>
          <p:cNvPr id="7175" name="Rectangle 13"/>
          <p:cNvSpPr>
            <a:spLocks noChangeArrowheads="1"/>
          </p:cNvSpPr>
          <p:nvPr/>
        </p:nvSpPr>
        <p:spPr bwMode="auto">
          <a:xfrm>
            <a:off x="5181600" y="3581400"/>
            <a:ext cx="2590800" cy="533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l"/>
            <a:r>
              <a:rPr lang="en-US" sz="1800"/>
              <a:t>Fourth call of the method</a:t>
            </a:r>
          </a:p>
          <a:p>
            <a:pPr algn="l"/>
            <a:r>
              <a:rPr lang="en-US" sz="1800"/>
              <a:t>n = 2</a:t>
            </a:r>
          </a:p>
        </p:txBody>
      </p:sp>
      <p:sp>
        <p:nvSpPr>
          <p:cNvPr id="7176" name="Rectangle 14"/>
          <p:cNvSpPr>
            <a:spLocks noChangeArrowheads="1"/>
          </p:cNvSpPr>
          <p:nvPr/>
        </p:nvSpPr>
        <p:spPr bwMode="auto">
          <a:xfrm>
            <a:off x="5562600" y="4267200"/>
            <a:ext cx="2590800" cy="533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l"/>
            <a:r>
              <a:rPr lang="en-US" sz="1800"/>
              <a:t>Fifth call of the method</a:t>
            </a:r>
          </a:p>
          <a:p>
            <a:pPr algn="l"/>
            <a:r>
              <a:rPr lang="en-US" sz="1800"/>
              <a:t>n = 1</a:t>
            </a:r>
          </a:p>
        </p:txBody>
      </p:sp>
      <p:sp>
        <p:nvSpPr>
          <p:cNvPr id="7177" name="Rectangle 16"/>
          <p:cNvSpPr>
            <a:spLocks noChangeArrowheads="1"/>
          </p:cNvSpPr>
          <p:nvPr/>
        </p:nvSpPr>
        <p:spPr bwMode="auto">
          <a:xfrm>
            <a:off x="5943600" y="4953000"/>
            <a:ext cx="2590800" cy="533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l"/>
            <a:r>
              <a:rPr lang="en-US" sz="1800"/>
              <a:t>Sixth call of the method</a:t>
            </a:r>
          </a:p>
          <a:p>
            <a:pPr algn="l"/>
            <a:r>
              <a:rPr lang="en-US" sz="1800"/>
              <a:t>n = 0</a:t>
            </a:r>
          </a:p>
        </p:txBody>
      </p:sp>
      <p:sp>
        <p:nvSpPr>
          <p:cNvPr id="7178" name="Text Box 17"/>
          <p:cNvSpPr txBox="1">
            <a:spLocks noChangeArrowheads="1"/>
          </p:cNvSpPr>
          <p:nvPr/>
        </p:nvSpPr>
        <p:spPr bwMode="auto">
          <a:xfrm>
            <a:off x="685800" y="1371600"/>
            <a:ext cx="2514600" cy="1082675"/>
          </a:xfrm>
          <a:prstGeom prst="rect">
            <a:avLst/>
          </a:prstGeom>
          <a:noFill/>
          <a:ln w="12700">
            <a:solidFill>
              <a:schemeClr val="tx2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/>
            <a:r>
              <a:rPr lang="en-US" sz="1600" b="1"/>
              <a:t>The method is first called from the </a:t>
            </a:r>
            <a:r>
              <a:rPr lang="en-US" sz="1600" b="1">
                <a:latin typeface="Courier New" pitchFamily="49" charset="0"/>
              </a:rPr>
              <a:t>main</a:t>
            </a:r>
            <a:r>
              <a:rPr lang="en-US" sz="1600" b="1"/>
              <a:t> method of the </a:t>
            </a:r>
            <a:r>
              <a:rPr lang="en-US" sz="1600" b="1">
                <a:latin typeface="Courier New" pitchFamily="49" charset="0"/>
              </a:rPr>
              <a:t>RecursionDemo</a:t>
            </a:r>
            <a:r>
              <a:rPr lang="en-US" sz="1600" b="1"/>
              <a:t> </a:t>
            </a:r>
            <a:r>
              <a:rPr lang="en-US" sz="1600" b="1">
                <a:latin typeface="Helvetica" pitchFamily="1" charset="0"/>
              </a:rPr>
              <a:t>class.</a:t>
            </a:r>
            <a:endParaRPr lang="en-US" sz="1600" b="1"/>
          </a:p>
        </p:txBody>
      </p:sp>
      <p:cxnSp>
        <p:nvCxnSpPr>
          <p:cNvPr id="7179" name="AutoShape 18"/>
          <p:cNvCxnSpPr>
            <a:cxnSpLocks noChangeShapeType="1"/>
            <a:stCxn id="7180" idx="3"/>
            <a:endCxn id="7181" idx="1"/>
          </p:cNvCxnSpPr>
          <p:nvPr/>
        </p:nvCxnSpPr>
        <p:spPr bwMode="auto">
          <a:xfrm>
            <a:off x="3200400" y="3040063"/>
            <a:ext cx="590550" cy="884237"/>
          </a:xfrm>
          <a:prstGeom prst="bentConnector3">
            <a:avLst>
              <a:gd name="adj1" fmla="val 51611"/>
            </a:avLst>
          </a:prstGeom>
          <a:noFill/>
          <a:ln w="38100">
            <a:solidFill>
              <a:srgbClr val="FF0000"/>
            </a:solidFill>
            <a:miter lim="800000"/>
            <a:headEnd/>
            <a:tailEnd type="triangle" w="med" len="med"/>
          </a:ln>
        </p:spPr>
      </p:cxnSp>
      <p:sp>
        <p:nvSpPr>
          <p:cNvPr id="7180" name="Text Box 19"/>
          <p:cNvSpPr txBox="1">
            <a:spLocks noChangeArrowheads="1"/>
          </p:cNvSpPr>
          <p:nvPr/>
        </p:nvSpPr>
        <p:spPr bwMode="auto">
          <a:xfrm>
            <a:off x="685800" y="2743200"/>
            <a:ext cx="2514600" cy="593725"/>
          </a:xfrm>
          <a:prstGeom prst="rect">
            <a:avLst/>
          </a:prstGeom>
          <a:noFill/>
          <a:ln w="12700">
            <a:solidFill>
              <a:schemeClr val="tx2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/>
            <a:r>
              <a:rPr lang="en-US" sz="1600" b="1"/>
              <a:t>The second through sixth calls are recursive.</a:t>
            </a:r>
          </a:p>
        </p:txBody>
      </p:sp>
      <p:sp>
        <p:nvSpPr>
          <p:cNvPr id="7181" name="AutoShape 20"/>
          <p:cNvSpPr>
            <a:spLocks/>
          </p:cNvSpPr>
          <p:nvPr/>
        </p:nvSpPr>
        <p:spPr bwMode="auto">
          <a:xfrm>
            <a:off x="3810000" y="2209800"/>
            <a:ext cx="381000" cy="3429000"/>
          </a:xfrm>
          <a:prstGeom prst="leftBrace">
            <a:avLst>
              <a:gd name="adj1" fmla="val 75000"/>
              <a:gd name="adj2" fmla="val 50000"/>
            </a:avLst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cxnSp>
        <p:nvCxnSpPr>
          <p:cNvPr id="7182" name="AutoShape 21"/>
          <p:cNvCxnSpPr>
            <a:cxnSpLocks noChangeShapeType="1"/>
            <a:stCxn id="7178" idx="3"/>
            <a:endCxn id="7172" idx="1"/>
          </p:cNvCxnSpPr>
          <p:nvPr/>
        </p:nvCxnSpPr>
        <p:spPr bwMode="auto">
          <a:xfrm flipV="1">
            <a:off x="3200400" y="1790700"/>
            <a:ext cx="838200" cy="122238"/>
          </a:xfrm>
          <a:prstGeom prst="bentConnector3">
            <a:avLst>
              <a:gd name="adj1" fmla="val 50000"/>
            </a:avLst>
          </a:prstGeom>
          <a:noFill/>
          <a:ln w="38100">
            <a:solidFill>
              <a:srgbClr val="FF0000"/>
            </a:solidFill>
            <a:miter lim="800000"/>
            <a:headEnd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1248135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04800" y="304800"/>
            <a:ext cx="8077200" cy="914400"/>
          </a:xfrm>
        </p:spPr>
        <p:txBody>
          <a:bodyPr/>
          <a:lstStyle/>
          <a:p>
            <a:pPr eaLnBrk="1" hangingPunct="1"/>
            <a:r>
              <a:rPr lang="en-US" smtClean="0"/>
              <a:t>Solving Problems With Recursion</a:t>
            </a:r>
          </a:p>
        </p:txBody>
      </p:sp>
      <p:sp>
        <p:nvSpPr>
          <p:cNvPr id="8196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81000" y="1371600"/>
            <a:ext cx="8153400" cy="4724400"/>
          </a:xfrm>
        </p:spPr>
        <p:txBody>
          <a:bodyPr/>
          <a:lstStyle/>
          <a:p>
            <a:pPr eaLnBrk="1" hangingPunct="1"/>
            <a:r>
              <a:rPr lang="en-US" sz="2800" dirty="0" smtClean="0"/>
              <a:t>Recursion can be a powerful tool for solving repetitive problems.</a:t>
            </a:r>
          </a:p>
          <a:p>
            <a:pPr eaLnBrk="1" hangingPunct="1"/>
            <a:r>
              <a:rPr lang="en-US" sz="2800" dirty="0" smtClean="0"/>
              <a:t>Recursion is never absolutely required to solve a problem.</a:t>
            </a:r>
          </a:p>
          <a:p>
            <a:pPr eaLnBrk="1" hangingPunct="1"/>
            <a:r>
              <a:rPr lang="en-US" sz="2800" dirty="0" smtClean="0"/>
              <a:t>Any problem that can be </a:t>
            </a:r>
            <a:r>
              <a:rPr lang="en-US" sz="2800" dirty="0" smtClean="0">
                <a:solidFill>
                  <a:srgbClr val="FF0000"/>
                </a:solidFill>
              </a:rPr>
              <a:t>solved recursively </a:t>
            </a:r>
            <a:r>
              <a:rPr lang="en-US" sz="2800" dirty="0" smtClean="0"/>
              <a:t>can also be </a:t>
            </a:r>
            <a:r>
              <a:rPr lang="en-US" sz="2800" dirty="0" smtClean="0">
                <a:solidFill>
                  <a:srgbClr val="FF0000"/>
                </a:solidFill>
              </a:rPr>
              <a:t>solved iteratively</a:t>
            </a:r>
            <a:r>
              <a:rPr lang="en-US" sz="2800" dirty="0" smtClean="0"/>
              <a:t>, with a loop.</a:t>
            </a:r>
          </a:p>
          <a:p>
            <a:pPr eaLnBrk="1" hangingPunct="1"/>
            <a:r>
              <a:rPr lang="en-US" sz="2800" dirty="0" smtClean="0"/>
              <a:t>In many cases, </a:t>
            </a:r>
            <a:r>
              <a:rPr lang="en-US" sz="2800" dirty="0" smtClean="0">
                <a:solidFill>
                  <a:srgbClr val="FF0000"/>
                </a:solidFill>
              </a:rPr>
              <a:t>recursive</a:t>
            </a:r>
            <a:r>
              <a:rPr lang="en-US" sz="2800" dirty="0" smtClean="0"/>
              <a:t> algorithms are </a:t>
            </a:r>
            <a:r>
              <a:rPr lang="en-US" sz="2800" dirty="0" smtClean="0">
                <a:solidFill>
                  <a:srgbClr val="FF0000"/>
                </a:solidFill>
              </a:rPr>
              <a:t>less efficient </a:t>
            </a:r>
            <a:r>
              <a:rPr lang="en-US" sz="2800" dirty="0" smtClean="0"/>
              <a:t>than iterative algorithms.</a:t>
            </a:r>
          </a:p>
        </p:txBody>
      </p:sp>
    </p:spTree>
    <p:extLst>
      <p:ext uri="{BB962C8B-B14F-4D97-AF65-F5344CB8AC3E}">
        <p14:creationId xmlns:p14="http://schemas.microsoft.com/office/powerpoint/2010/main" val="2736706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2_Gaddis_CntrlStrc">
  <a:themeElements>
    <a:clrScheme name="2_Gaddis_CntrlStrc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2_Gaddis_CntrlStrc">
      <a:majorFont>
        <a:latin typeface="Arial"/>
        <a:ea typeface=""/>
        <a:cs typeface="Arial"/>
      </a:majorFont>
      <a:minorFont>
        <a:latin typeface="Times New Roman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2_Gaddis_CntrlStrc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Gaddis_CntrlStrc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Gaddis_CntrlStrc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Gaddis_CntrlStrc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Gaddis_CntrlStrc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Gaddis_CntrlStrc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Gaddis_CntrlStrc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Gaddis_CntrlStrc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Gaddis_CntrlStrc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Gaddis_CntrlStrc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Gaddis_CntrlStrc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Gaddis_CntrlStrc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3_Gaddis_CntrlStrc">
  <a:themeElements>
    <a:clrScheme name="2_Gaddis_CntrlStrc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2_Gaddis_CntrlStrc">
      <a:majorFont>
        <a:latin typeface="Arial"/>
        <a:ea typeface=""/>
        <a:cs typeface="Arial"/>
      </a:majorFont>
      <a:minorFont>
        <a:latin typeface="Times New Roman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2_Gaddis_CntrlStrc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Gaddis_CntrlStrc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Gaddis_CntrlStrc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Gaddis_CntrlStrc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Gaddis_CntrlStrc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Gaddis_CntrlStrc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Gaddis_CntrlStrc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Gaddis_CntrlStrc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Gaddis_CntrlStrc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Gaddis_CntrlStrc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Gaddis_CntrlStrc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Gaddis_CntrlStrc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4716</TotalTime>
  <Words>15879</Words>
  <Application>Microsoft Office PowerPoint</Application>
  <PresentationFormat>On-screen Show (4:3)</PresentationFormat>
  <Paragraphs>2840</Paragraphs>
  <Slides>79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79</vt:i4>
      </vt:variant>
    </vt:vector>
  </HeadingPairs>
  <TitlesOfParts>
    <vt:vector size="92" baseType="lpstr">
      <vt:lpstr>MS PGothic</vt:lpstr>
      <vt:lpstr>ヒラギノ角ゴ Pro W3</vt:lpstr>
      <vt:lpstr> Arial</vt:lpstr>
      <vt:lpstr>Arial</vt:lpstr>
      <vt:lpstr>Calibri</vt:lpstr>
      <vt:lpstr>Courier New</vt:lpstr>
      <vt:lpstr>Helvetica</vt:lpstr>
      <vt:lpstr>Lucida Sans</vt:lpstr>
      <vt:lpstr>Times</vt:lpstr>
      <vt:lpstr>Times New Roman</vt:lpstr>
      <vt:lpstr>Tw Cen MT</vt:lpstr>
      <vt:lpstr>2_Gaddis_CntrlStrc</vt:lpstr>
      <vt:lpstr>3_Gaddis_CntrlStrc</vt:lpstr>
      <vt:lpstr>Module 19 Topics</vt:lpstr>
      <vt:lpstr>“To iterate is human, to recurse divine.”     - L. Peter Deutsch  </vt:lpstr>
      <vt:lpstr>Recursive Definitions</vt:lpstr>
      <vt:lpstr>Recursive Definitions</vt:lpstr>
      <vt:lpstr>Recursive method</vt:lpstr>
      <vt:lpstr>Introduction to Recursion</vt:lpstr>
      <vt:lpstr>PowerPoint Presentation</vt:lpstr>
      <vt:lpstr>Introduction to Recursion</vt:lpstr>
      <vt:lpstr>Solving Problems With Recursion</vt:lpstr>
      <vt:lpstr>Solving Problems With Recursion</vt:lpstr>
      <vt:lpstr>Activation Records on Stack  x = func(5, 2);      // original call at instruction 100 </vt:lpstr>
      <vt:lpstr>PowerPoint Presentation</vt:lpstr>
      <vt:lpstr>  </vt:lpstr>
      <vt:lpstr>PowerPoint Presentation</vt:lpstr>
      <vt:lpstr>   </vt:lpstr>
      <vt:lpstr>  </vt:lpstr>
      <vt:lpstr>Solving Problems With Recursion</vt:lpstr>
      <vt:lpstr>Solving Problems With Recursion</vt:lpstr>
      <vt:lpstr>Solving Problems With Recursion</vt:lpstr>
      <vt:lpstr>Solving Problems With Recursion</vt:lpstr>
      <vt:lpstr>Solving Problems With Recursion</vt:lpstr>
      <vt:lpstr>Recursive Definitions</vt:lpstr>
      <vt:lpstr>Recursive Definitions</vt:lpstr>
      <vt:lpstr>Recursive Definitions</vt:lpstr>
      <vt:lpstr>Direct and Indirect Recursion</vt:lpstr>
      <vt:lpstr>Summing a Range of Array Elements</vt:lpstr>
      <vt:lpstr>Summing a Range of Array Elements</vt:lpstr>
      <vt:lpstr>PowerPoint Presentation</vt:lpstr>
      <vt:lpstr>Drawing Concentric Circles</vt:lpstr>
      <vt:lpstr>The Fibonacci Series</vt:lpstr>
      <vt:lpstr>The Fibonacci Series</vt:lpstr>
      <vt:lpstr>Greatest Common Divisor (GCD)</vt:lpstr>
      <vt:lpstr>PowerPoint Presentation</vt:lpstr>
      <vt:lpstr>Recursive Binary Search</vt:lpstr>
      <vt:lpstr>PowerPoint Presentation</vt:lpstr>
      <vt:lpstr>The Towers of Hanoi</vt:lpstr>
      <vt:lpstr>Towers of Hanoi</vt:lpstr>
      <vt:lpstr>The Towers of Hanoi</vt:lpstr>
      <vt:lpstr>PowerPoint Presentation</vt:lpstr>
      <vt:lpstr>Fractals</vt:lpstr>
      <vt:lpstr>Sierpinski Gasket</vt:lpstr>
      <vt:lpstr>Sierpinski Gaskets of Various Orders </vt:lpstr>
      <vt:lpstr>Programming Example: Sierpinski Gasket</vt:lpstr>
      <vt:lpstr>Recursive Algorithm to Draw Sierpinski Gasket</vt:lpstr>
      <vt:lpstr>Koch Curve</vt:lpstr>
      <vt:lpstr>Koch Curve</vt:lpstr>
      <vt:lpstr>PowerPoint Presentation</vt:lpstr>
      <vt:lpstr>Koch Snowflakes</vt:lpstr>
      <vt:lpstr>Koch Snowflakes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Recursion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>©2008 Pearson Addison-Wesley. All rights reserved</Company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1</dc:title>
  <dc:subject>Introduction to Computers and Java</dc:subject>
  <dc:creator>Tony Gaddis</dc:creator>
  <cp:keywords/>
  <dc:description/>
  <cp:lastModifiedBy>Vahabzadeh Monshi, Khandan</cp:lastModifiedBy>
  <cp:revision>140</cp:revision>
  <cp:lastPrinted>2009-04-22T19:24:48Z</cp:lastPrinted>
  <dcterms:created xsi:type="dcterms:W3CDTF">2003-06-09T20:51:31Z</dcterms:created>
  <dcterms:modified xsi:type="dcterms:W3CDTF">2018-07-31T21:18:34Z</dcterms:modified>
  <cp:category/>
</cp:coreProperties>
</file>